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5" r:id="rId1"/>
    <p:sldMasterId id="2147484148" r:id="rId2"/>
  </p:sldMasterIdLst>
  <p:notesMasterIdLst>
    <p:notesMasterId r:id="rId70"/>
  </p:notesMasterIdLst>
  <p:handoutMasterIdLst>
    <p:handoutMasterId r:id="rId71"/>
  </p:handoutMasterIdLst>
  <p:sldIdLst>
    <p:sldId id="599" r:id="rId3"/>
    <p:sldId id="601" r:id="rId4"/>
    <p:sldId id="602" r:id="rId5"/>
    <p:sldId id="603" r:id="rId6"/>
    <p:sldId id="631" r:id="rId7"/>
    <p:sldId id="632" r:id="rId8"/>
    <p:sldId id="604" r:id="rId9"/>
    <p:sldId id="500" r:id="rId10"/>
    <p:sldId id="575" r:id="rId11"/>
    <p:sldId id="606" r:id="rId12"/>
    <p:sldId id="545" r:id="rId13"/>
    <p:sldId id="581" r:id="rId14"/>
    <p:sldId id="610" r:id="rId15"/>
    <p:sldId id="605" r:id="rId16"/>
    <p:sldId id="501" r:id="rId17"/>
    <p:sldId id="609" r:id="rId18"/>
    <p:sldId id="624" r:id="rId19"/>
    <p:sldId id="474" r:id="rId20"/>
    <p:sldId id="558" r:id="rId21"/>
    <p:sldId id="613" r:id="rId22"/>
    <p:sldId id="535" r:id="rId23"/>
    <p:sldId id="607" r:id="rId24"/>
    <p:sldId id="621" r:id="rId25"/>
    <p:sldId id="592" r:id="rId26"/>
    <p:sldId id="612" r:id="rId27"/>
    <p:sldId id="595" r:id="rId28"/>
    <p:sldId id="308" r:id="rId29"/>
    <p:sldId id="622" r:id="rId30"/>
    <p:sldId id="285" r:id="rId31"/>
    <p:sldId id="623" r:id="rId32"/>
    <p:sldId id="614" r:id="rId33"/>
    <p:sldId id="563" r:id="rId34"/>
    <p:sldId id="306" r:id="rId35"/>
    <p:sldId id="539" r:id="rId36"/>
    <p:sldId id="615" r:id="rId37"/>
    <p:sldId id="562" r:id="rId38"/>
    <p:sldId id="564" r:id="rId39"/>
    <p:sldId id="627" r:id="rId40"/>
    <p:sldId id="616" r:id="rId41"/>
    <p:sldId id="348" r:id="rId42"/>
    <p:sldId id="352" r:id="rId43"/>
    <p:sldId id="353" r:id="rId44"/>
    <p:sldId id="590" r:id="rId45"/>
    <p:sldId id="449" r:id="rId46"/>
    <p:sldId id="523" r:id="rId47"/>
    <p:sldId id="625" r:id="rId48"/>
    <p:sldId id="626" r:id="rId49"/>
    <p:sldId id="620" r:id="rId50"/>
    <p:sldId id="391" r:id="rId51"/>
    <p:sldId id="307" r:id="rId52"/>
    <p:sldId id="617" r:id="rId53"/>
    <p:sldId id="618" r:id="rId54"/>
    <p:sldId id="582" r:id="rId55"/>
    <p:sldId id="568" r:id="rId56"/>
    <p:sldId id="567" r:id="rId57"/>
    <p:sldId id="565" r:id="rId58"/>
    <p:sldId id="587" r:id="rId59"/>
    <p:sldId id="619" r:id="rId60"/>
    <p:sldId id="566" r:id="rId61"/>
    <p:sldId id="628" r:id="rId62"/>
    <p:sldId id="629" r:id="rId63"/>
    <p:sldId id="630" r:id="rId64"/>
    <p:sldId id="556" r:id="rId65"/>
    <p:sldId id="303" r:id="rId66"/>
    <p:sldId id="281" r:id="rId67"/>
    <p:sldId id="328" r:id="rId68"/>
    <p:sldId id="31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0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71304" autoAdjust="0"/>
  </p:normalViewPr>
  <p:slideViewPr>
    <p:cSldViewPr snapToGrid="0" snapToObjects="1">
      <p:cViewPr>
        <p:scale>
          <a:sx n="56" d="100"/>
          <a:sy n="56" d="100"/>
        </p:scale>
        <p:origin x="1216" y="344"/>
      </p:cViewPr>
      <p:guideLst>
        <p:guide orient="horz" pos="2112"/>
        <p:guide pos="3808"/>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showGuides="1">
      <p:cViewPr varScale="1">
        <p:scale>
          <a:sx n="112" d="100"/>
          <a:sy n="112" d="100"/>
        </p:scale>
        <p:origin x="428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Users/ALISON'S%20STUFF/Other%20nonprofit%20and%20volunteer/LWVWA%20-%20nonbook/Reapportionment%20&amp;%20Redistricting/2017%20Engagements/2017%2008%20State%20Redistricting%20Report/Congressional%20Districts%20Competitivenes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800203127246054"/>
          <c:y val="0.0257234085648197"/>
          <c:w val="0.895169854493238"/>
          <c:h val="0.779941559886963"/>
        </c:manualLayout>
      </c:layout>
      <c:barChart>
        <c:barDir val="col"/>
        <c:grouping val="clustered"/>
        <c:varyColors val="0"/>
        <c:ser>
          <c:idx val="0"/>
          <c:order val="0"/>
          <c:tx>
            <c:strRef>
              <c:f>Sheet1!$C$4</c:f>
              <c:strCache>
                <c:ptCount val="1"/>
                <c:pt idx="0">
                  <c:v>2010</c:v>
                </c:pt>
              </c:strCache>
            </c:strRef>
          </c:tx>
          <c:spPr>
            <a:solidFill>
              <a:schemeClr val="accent4">
                <a:lumMod val="40000"/>
                <a:lumOff val="60000"/>
              </a:schemeClr>
            </a:solidFill>
            <a:ln w="47625">
              <a:noFill/>
            </a:ln>
          </c:spPr>
          <c:invertIfNegative val="0"/>
          <c:dLbls>
            <c:spPr>
              <a:noFill/>
              <a:ln>
                <a:noFill/>
              </a:ln>
              <a:effectLst/>
            </c:spPr>
            <c:txPr>
              <a:bodyPr/>
              <a:lstStyle/>
              <a:p>
                <a:pPr>
                  <a:defRPr sz="800" b="1">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Sheet1!$B$5:$B$14</c:f>
              <c:strCache>
                <c:ptCount val="10"/>
                <c:pt idx="0">
                  <c:v>District 1 DelBene</c:v>
                </c:pt>
                <c:pt idx="1">
                  <c:v>District 2 Larson</c:v>
                </c:pt>
                <c:pt idx="2">
                  <c:v>District 3 Herrera Beulter</c:v>
                </c:pt>
                <c:pt idx="3">
                  <c:v>District 4 Newhouse</c:v>
                </c:pt>
                <c:pt idx="4">
                  <c:v>District 5 McMorris Rodgers</c:v>
                </c:pt>
                <c:pt idx="5">
                  <c:v>District 6 Kilmer</c:v>
                </c:pt>
                <c:pt idx="6">
                  <c:v>District 7 Jayapal</c:v>
                </c:pt>
                <c:pt idx="7">
                  <c:v>District 8 Schrier</c:v>
                </c:pt>
                <c:pt idx="8">
                  <c:v>District 9 Smith</c:v>
                </c:pt>
                <c:pt idx="9">
                  <c:v>District 10 Heck</c:v>
                </c:pt>
              </c:strCache>
            </c:strRef>
          </c:cat>
          <c:val>
            <c:numRef>
              <c:f>Sheet1!$C$5:$C$14</c:f>
              <c:numCache>
                <c:formatCode>General</c:formatCode>
                <c:ptCount val="10"/>
                <c:pt idx="0">
                  <c:v>58.0</c:v>
                </c:pt>
                <c:pt idx="1">
                  <c:v>51.0</c:v>
                </c:pt>
                <c:pt idx="2">
                  <c:v>53.0</c:v>
                </c:pt>
                <c:pt idx="3">
                  <c:v>68.0</c:v>
                </c:pt>
                <c:pt idx="4">
                  <c:v>64.0</c:v>
                </c:pt>
                <c:pt idx="5">
                  <c:v>58.0</c:v>
                </c:pt>
                <c:pt idx="6">
                  <c:v>83.0</c:v>
                </c:pt>
                <c:pt idx="7">
                  <c:v>52.0</c:v>
                </c:pt>
                <c:pt idx="8">
                  <c:v>55.0</c:v>
                </c:pt>
              </c:numCache>
            </c:numRef>
          </c:val>
        </c:ser>
        <c:ser>
          <c:idx val="1"/>
          <c:order val="1"/>
          <c:tx>
            <c:strRef>
              <c:f>Sheet1!$D$4</c:f>
              <c:strCache>
                <c:ptCount val="1"/>
                <c:pt idx="0">
                  <c:v>2012</c:v>
                </c:pt>
              </c:strCache>
            </c:strRef>
          </c:tx>
          <c:spPr>
            <a:solidFill>
              <a:schemeClr val="accent4">
                <a:lumMod val="60000"/>
                <a:lumOff val="40000"/>
              </a:schemeClr>
            </a:solidFill>
            <a:ln w="47625">
              <a:noFill/>
            </a:ln>
          </c:spPr>
          <c:invertIfNegative val="0"/>
          <c:dLbls>
            <c:spPr>
              <a:noFill/>
              <a:ln>
                <a:noFill/>
              </a:ln>
              <a:effectLst/>
            </c:spPr>
            <c:txPr>
              <a:bodyPr/>
              <a:lstStyle/>
              <a:p>
                <a:pPr>
                  <a:defRPr sz="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Sheet1!$B$5:$B$14</c:f>
              <c:strCache>
                <c:ptCount val="10"/>
                <c:pt idx="0">
                  <c:v>District 1 DelBene</c:v>
                </c:pt>
                <c:pt idx="1">
                  <c:v>District 2 Larson</c:v>
                </c:pt>
                <c:pt idx="2">
                  <c:v>District 3 Herrera Beulter</c:v>
                </c:pt>
                <c:pt idx="3">
                  <c:v>District 4 Newhouse</c:v>
                </c:pt>
                <c:pt idx="4">
                  <c:v>District 5 McMorris Rodgers</c:v>
                </c:pt>
                <c:pt idx="5">
                  <c:v>District 6 Kilmer</c:v>
                </c:pt>
                <c:pt idx="6">
                  <c:v>District 7 Jayapal</c:v>
                </c:pt>
                <c:pt idx="7">
                  <c:v>District 8 Schrier</c:v>
                </c:pt>
                <c:pt idx="8">
                  <c:v>District 9 Smith</c:v>
                </c:pt>
                <c:pt idx="9">
                  <c:v>District 10 Heck</c:v>
                </c:pt>
              </c:strCache>
            </c:strRef>
          </c:cat>
          <c:val>
            <c:numRef>
              <c:f>Sheet1!$D$5:$D$14</c:f>
              <c:numCache>
                <c:formatCode>General</c:formatCode>
                <c:ptCount val="10"/>
                <c:pt idx="0">
                  <c:v>54.0</c:v>
                </c:pt>
                <c:pt idx="1">
                  <c:v>61.0</c:v>
                </c:pt>
                <c:pt idx="2">
                  <c:v>60.0</c:v>
                </c:pt>
                <c:pt idx="3">
                  <c:v>66.0</c:v>
                </c:pt>
                <c:pt idx="4">
                  <c:v>62.0</c:v>
                </c:pt>
                <c:pt idx="5">
                  <c:v>59.0</c:v>
                </c:pt>
                <c:pt idx="6">
                  <c:v>80.0</c:v>
                </c:pt>
                <c:pt idx="7">
                  <c:v>60.0</c:v>
                </c:pt>
                <c:pt idx="8">
                  <c:v>72.0</c:v>
                </c:pt>
                <c:pt idx="9">
                  <c:v>59.0</c:v>
                </c:pt>
              </c:numCache>
            </c:numRef>
          </c:val>
        </c:ser>
        <c:ser>
          <c:idx val="2"/>
          <c:order val="2"/>
          <c:tx>
            <c:strRef>
              <c:f>Sheet1!$E$4</c:f>
              <c:strCache>
                <c:ptCount val="1"/>
                <c:pt idx="0">
                  <c:v>2014</c:v>
                </c:pt>
              </c:strCache>
            </c:strRef>
          </c:tx>
          <c:spPr>
            <a:solidFill>
              <a:schemeClr val="accent4">
                <a:lumMod val="75000"/>
              </a:schemeClr>
            </a:solidFill>
            <a:ln w="47625">
              <a:noFill/>
            </a:ln>
          </c:spPr>
          <c:invertIfNegative val="0"/>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Sheet1!$B$5:$B$14</c:f>
              <c:strCache>
                <c:ptCount val="10"/>
                <c:pt idx="0">
                  <c:v>District 1 DelBene</c:v>
                </c:pt>
                <c:pt idx="1">
                  <c:v>District 2 Larson</c:v>
                </c:pt>
                <c:pt idx="2">
                  <c:v>District 3 Herrera Beulter</c:v>
                </c:pt>
                <c:pt idx="3">
                  <c:v>District 4 Newhouse</c:v>
                </c:pt>
                <c:pt idx="4">
                  <c:v>District 5 McMorris Rodgers</c:v>
                </c:pt>
                <c:pt idx="5">
                  <c:v>District 6 Kilmer</c:v>
                </c:pt>
                <c:pt idx="6">
                  <c:v>District 7 Jayapal</c:v>
                </c:pt>
                <c:pt idx="7">
                  <c:v>District 8 Schrier</c:v>
                </c:pt>
                <c:pt idx="8">
                  <c:v>District 9 Smith</c:v>
                </c:pt>
                <c:pt idx="9">
                  <c:v>District 10 Heck</c:v>
                </c:pt>
              </c:strCache>
            </c:strRef>
          </c:cat>
          <c:val>
            <c:numRef>
              <c:f>Sheet1!$E$5:$E$14</c:f>
              <c:numCache>
                <c:formatCode>General</c:formatCode>
                <c:ptCount val="10"/>
                <c:pt idx="0">
                  <c:v>55.0</c:v>
                </c:pt>
                <c:pt idx="1">
                  <c:v>61.0</c:v>
                </c:pt>
                <c:pt idx="2">
                  <c:v>62.0</c:v>
                </c:pt>
                <c:pt idx="3">
                  <c:v>51.0</c:v>
                </c:pt>
                <c:pt idx="4">
                  <c:v>61.0</c:v>
                </c:pt>
                <c:pt idx="5">
                  <c:v>63.0</c:v>
                </c:pt>
                <c:pt idx="6">
                  <c:v>81.0</c:v>
                </c:pt>
                <c:pt idx="7">
                  <c:v>63.0</c:v>
                </c:pt>
                <c:pt idx="8">
                  <c:v>71.0</c:v>
                </c:pt>
                <c:pt idx="9">
                  <c:v>55.0</c:v>
                </c:pt>
              </c:numCache>
            </c:numRef>
          </c:val>
        </c:ser>
        <c:ser>
          <c:idx val="3"/>
          <c:order val="3"/>
          <c:tx>
            <c:strRef>
              <c:f>Sheet1!$F$4</c:f>
              <c:strCache>
                <c:ptCount val="1"/>
                <c:pt idx="0">
                  <c:v>2016</c:v>
                </c:pt>
              </c:strCache>
            </c:strRef>
          </c:tx>
          <c:spPr>
            <a:solidFill>
              <a:schemeClr val="accent4">
                <a:lumMod val="50000"/>
              </a:schemeClr>
            </a:solidFill>
            <a:ln w="47625">
              <a:noFill/>
            </a:ln>
          </c:spPr>
          <c:invertIfNegative val="0"/>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Sheet1!$B$5:$B$14</c:f>
              <c:strCache>
                <c:ptCount val="10"/>
                <c:pt idx="0">
                  <c:v>District 1 DelBene</c:v>
                </c:pt>
                <c:pt idx="1">
                  <c:v>District 2 Larson</c:v>
                </c:pt>
                <c:pt idx="2">
                  <c:v>District 3 Herrera Beulter</c:v>
                </c:pt>
                <c:pt idx="3">
                  <c:v>District 4 Newhouse</c:v>
                </c:pt>
                <c:pt idx="4">
                  <c:v>District 5 McMorris Rodgers</c:v>
                </c:pt>
                <c:pt idx="5">
                  <c:v>District 6 Kilmer</c:v>
                </c:pt>
                <c:pt idx="6">
                  <c:v>District 7 Jayapal</c:v>
                </c:pt>
                <c:pt idx="7">
                  <c:v>District 8 Schrier</c:v>
                </c:pt>
                <c:pt idx="8">
                  <c:v>District 9 Smith</c:v>
                </c:pt>
                <c:pt idx="9">
                  <c:v>District 10 Heck</c:v>
                </c:pt>
              </c:strCache>
            </c:strRef>
          </c:cat>
          <c:val>
            <c:numRef>
              <c:f>Sheet1!$F$5:$F$14</c:f>
              <c:numCache>
                <c:formatCode>General</c:formatCode>
                <c:ptCount val="10"/>
                <c:pt idx="0">
                  <c:v>55.0</c:v>
                </c:pt>
                <c:pt idx="1">
                  <c:v>64.0</c:v>
                </c:pt>
                <c:pt idx="2">
                  <c:v>62.0</c:v>
                </c:pt>
                <c:pt idx="3">
                  <c:v>58.0</c:v>
                </c:pt>
                <c:pt idx="4">
                  <c:v>60.0</c:v>
                </c:pt>
                <c:pt idx="5">
                  <c:v>62.0</c:v>
                </c:pt>
                <c:pt idx="6">
                  <c:v>56.0</c:v>
                </c:pt>
                <c:pt idx="7">
                  <c:v>60.0</c:v>
                </c:pt>
                <c:pt idx="8">
                  <c:v>73.0</c:v>
                </c:pt>
                <c:pt idx="9">
                  <c:v>59.0</c:v>
                </c:pt>
              </c:numCache>
            </c:numRef>
          </c:val>
        </c:ser>
        <c:ser>
          <c:idx val="4"/>
          <c:order val="4"/>
          <c:tx>
            <c:strRef>
              <c:f>Sheet1!$G$4</c:f>
              <c:strCache>
                <c:ptCount val="1"/>
                <c:pt idx="0">
                  <c:v>2018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Sheet1!$B$5:$B$14</c:f>
              <c:strCache>
                <c:ptCount val="10"/>
                <c:pt idx="0">
                  <c:v>District 1 DelBene</c:v>
                </c:pt>
                <c:pt idx="1">
                  <c:v>District 2 Larson</c:v>
                </c:pt>
                <c:pt idx="2">
                  <c:v>District 3 Herrera Beulter</c:v>
                </c:pt>
                <c:pt idx="3">
                  <c:v>District 4 Newhouse</c:v>
                </c:pt>
                <c:pt idx="4">
                  <c:v>District 5 McMorris Rodgers</c:v>
                </c:pt>
                <c:pt idx="5">
                  <c:v>District 6 Kilmer</c:v>
                </c:pt>
                <c:pt idx="6">
                  <c:v>District 7 Jayapal</c:v>
                </c:pt>
                <c:pt idx="7">
                  <c:v>District 8 Schrier</c:v>
                </c:pt>
                <c:pt idx="8">
                  <c:v>District 9 Smith</c:v>
                </c:pt>
                <c:pt idx="9">
                  <c:v>District 10 Heck</c:v>
                </c:pt>
              </c:strCache>
            </c:strRef>
          </c:cat>
          <c:val>
            <c:numRef>
              <c:f>Sheet1!$G$5:$G$14</c:f>
              <c:numCache>
                <c:formatCode>0</c:formatCode>
                <c:ptCount val="10"/>
                <c:pt idx="0">
                  <c:v>59.3</c:v>
                </c:pt>
                <c:pt idx="1">
                  <c:v>71.3</c:v>
                </c:pt>
                <c:pt idx="2">
                  <c:v>52.7</c:v>
                </c:pt>
                <c:pt idx="3">
                  <c:v>62.8</c:v>
                </c:pt>
                <c:pt idx="4">
                  <c:v>54.8</c:v>
                </c:pt>
                <c:pt idx="5">
                  <c:v>63.9</c:v>
                </c:pt>
                <c:pt idx="6">
                  <c:v>83.6</c:v>
                </c:pt>
                <c:pt idx="7">
                  <c:v>52.4</c:v>
                </c:pt>
                <c:pt idx="8">
                  <c:v>67.9</c:v>
                </c:pt>
                <c:pt idx="9">
                  <c:v>61.5</c:v>
                </c:pt>
              </c:numCache>
            </c:numRef>
          </c:val>
        </c:ser>
        <c:dLbls>
          <c:showLegendKey val="0"/>
          <c:showVal val="1"/>
          <c:showCatName val="0"/>
          <c:showSerName val="0"/>
          <c:showPercent val="0"/>
          <c:showBubbleSize val="0"/>
        </c:dLbls>
        <c:gapWidth val="150"/>
        <c:axId val="1907302912"/>
        <c:axId val="2001163312"/>
      </c:barChart>
      <c:catAx>
        <c:axId val="1907302912"/>
        <c:scaling>
          <c:orientation val="minMax"/>
        </c:scaling>
        <c:delete val="0"/>
        <c:axPos val="b"/>
        <c:numFmt formatCode="General" sourceLinked="0"/>
        <c:majorTickMark val="out"/>
        <c:minorTickMark val="none"/>
        <c:tickLblPos val="nextTo"/>
        <c:txPr>
          <a:bodyPr/>
          <a:lstStyle/>
          <a:p>
            <a:pPr>
              <a:defRPr b="1"/>
            </a:pPr>
            <a:endParaRPr lang="en-US"/>
          </a:p>
        </c:txPr>
        <c:crossAx val="2001163312"/>
        <c:crosses val="autoZero"/>
        <c:auto val="1"/>
        <c:lblAlgn val="ctr"/>
        <c:lblOffset val="100"/>
        <c:tickLblSkip val="1"/>
        <c:noMultiLvlLbl val="0"/>
      </c:catAx>
      <c:valAx>
        <c:axId val="2001163312"/>
        <c:scaling>
          <c:orientation val="minMax"/>
          <c:min val="50.0"/>
        </c:scaling>
        <c:delete val="0"/>
        <c:axPos val="l"/>
        <c:majorGridlines/>
        <c:numFmt formatCode="General" sourceLinked="1"/>
        <c:majorTickMark val="out"/>
        <c:minorTickMark val="none"/>
        <c:tickLblPos val="nextTo"/>
        <c:txPr>
          <a:bodyPr/>
          <a:lstStyle/>
          <a:p>
            <a:pPr>
              <a:defRPr sz="2000" b="1"/>
            </a:pPr>
            <a:endParaRPr lang="en-US"/>
          </a:p>
        </c:txPr>
        <c:crossAx val="1907302912"/>
        <c:crosses val="autoZero"/>
        <c:crossBetween val="between"/>
      </c:valAx>
      <c:dTable>
        <c:showHorzBorder val="1"/>
        <c:showVertBorder val="1"/>
        <c:showOutline val="1"/>
        <c:showKeys val="1"/>
        <c:txPr>
          <a:bodyPr/>
          <a:lstStyle/>
          <a:p>
            <a:pPr rtl="0">
              <a:defRPr b="1"/>
            </a:pPr>
            <a:endParaRPr lang="en-US"/>
          </a:p>
        </c:txPr>
      </c:dTable>
      <c:spPr>
        <a:noFill/>
      </c:spPr>
    </c:plotArea>
    <c:legend>
      <c:legendPos val="r"/>
      <c:layout>
        <c:manualLayout>
          <c:xMode val="edge"/>
          <c:yMode val="edge"/>
          <c:x val="0.15303103377707"/>
          <c:y val="0.0230418869227487"/>
          <c:w val="0.69599081180592"/>
          <c:h val="0.067774345413695"/>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spPr>
    <a:no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73628C-9B99-0A45-A2F0-800E3CDBDEDB}" type="datetimeFigureOut">
              <a:rPr lang="en-US" smtClean="0"/>
              <a:t>6/7/19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1BB3FB-8B4B-6042-B2D2-F380CB39FFD3}" type="slidenum">
              <a:rPr lang="en-US" smtClean="0"/>
              <a:t>‹#›</a:t>
            </a:fld>
            <a:endParaRPr lang="en-US"/>
          </a:p>
        </p:txBody>
      </p:sp>
    </p:spTree>
    <p:extLst>
      <p:ext uri="{BB962C8B-B14F-4D97-AF65-F5344CB8AC3E}">
        <p14:creationId xmlns:p14="http://schemas.microsoft.com/office/powerpoint/2010/main" val="808983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AB0A0-940A-E94B-A972-BEE68714F70D}" type="datetimeFigureOut">
              <a:rPr lang="en-US" smtClean="0"/>
              <a:t>6/7/19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C367C-D2AE-074E-8441-9F2631729974}" type="slidenum">
              <a:rPr lang="en-US" smtClean="0"/>
              <a:t>‹#›</a:t>
            </a:fld>
            <a:endParaRPr lang="en-US"/>
          </a:p>
        </p:txBody>
      </p:sp>
    </p:spTree>
    <p:extLst>
      <p:ext uri="{BB962C8B-B14F-4D97-AF65-F5344CB8AC3E}">
        <p14:creationId xmlns:p14="http://schemas.microsoft.com/office/powerpoint/2010/main" val="4177913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census.gov/history/www/reference/privacy_confidentia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a:t>
            </a:r>
          </a:p>
          <a:p>
            <a:pPr marL="228600" indent="-228600">
              <a:buAutoNum type="arabicPeriod"/>
            </a:pPr>
            <a:r>
              <a:rPr lang="en-US" baseline="0" dirty="0"/>
              <a:t>Presenter</a:t>
            </a:r>
          </a:p>
          <a:p>
            <a:pPr marL="228600" indent="-228600">
              <a:buAutoNum type="arabicPeriod"/>
            </a:pPr>
            <a:r>
              <a:rPr lang="en-US" baseline="0" dirty="0"/>
              <a:t>League Leadership if any in attendance</a:t>
            </a:r>
          </a:p>
          <a:p>
            <a:pPr marL="228600" indent="-228600">
              <a:buAutoNum type="arabicPeriod"/>
            </a:pPr>
            <a:r>
              <a:rPr lang="en-US" baseline="0" dirty="0"/>
              <a:t>Elected Officials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a:t>
            </a:fld>
            <a:endParaRPr lang="en-US"/>
          </a:p>
        </p:txBody>
      </p:sp>
    </p:spTree>
    <p:extLst>
      <p:ext uri="{BB962C8B-B14F-4D97-AF65-F5344CB8AC3E}">
        <p14:creationId xmlns:p14="http://schemas.microsoft.com/office/powerpoint/2010/main" val="1203353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13</a:t>
            </a:fld>
            <a:endParaRPr lang="en-US"/>
          </a:p>
        </p:txBody>
      </p:sp>
    </p:spTree>
    <p:extLst>
      <p:ext uri="{BB962C8B-B14F-4D97-AF65-F5344CB8AC3E}">
        <p14:creationId xmlns:p14="http://schemas.microsoft.com/office/powerpoint/2010/main" val="83106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14</a:t>
            </a:fld>
            <a:endParaRPr lang="en-US"/>
          </a:p>
        </p:txBody>
      </p:sp>
    </p:spTree>
    <p:extLst>
      <p:ext uri="{BB962C8B-B14F-4D97-AF65-F5344CB8AC3E}">
        <p14:creationId xmlns:p14="http://schemas.microsoft.com/office/powerpoint/2010/main" val="176279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15</a:t>
            </a:fld>
            <a:endParaRPr lang="en-US"/>
          </a:p>
        </p:txBody>
      </p:sp>
    </p:spTree>
    <p:extLst>
      <p:ext uri="{BB962C8B-B14F-4D97-AF65-F5344CB8AC3E}">
        <p14:creationId xmlns:p14="http://schemas.microsoft.com/office/powerpoint/2010/main" val="1194065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solidFill>
                  <a:schemeClr val="tx1"/>
                </a:solidFill>
              </a:rPr>
              <a:t>Understand basics of Redistricting and Reapportionment processes</a:t>
            </a:r>
          </a:p>
          <a:p>
            <a:pPr marL="457200" indent="-457200">
              <a:buFont typeface="+mj-lt"/>
              <a:buAutoNum type="arabicPeriod"/>
            </a:pPr>
            <a:r>
              <a:rPr lang="en-US" sz="1200" dirty="0">
                <a:solidFill>
                  <a:schemeClr val="tx1"/>
                </a:solidFill>
              </a:rPr>
              <a:t>Understand the history and importance of redistricting  to political power</a:t>
            </a:r>
          </a:p>
          <a:p>
            <a:pPr marL="457200" indent="-457200">
              <a:buFont typeface="+mj-lt"/>
              <a:buAutoNum type="arabicPeriod"/>
            </a:pPr>
            <a:r>
              <a:rPr lang="en-US" sz="1200" dirty="0">
                <a:solidFill>
                  <a:schemeClr val="tx1"/>
                </a:solidFill>
              </a:rPr>
              <a:t>Action Plan – Discuss what actions you can take to improve our democratic process</a:t>
            </a:r>
          </a:p>
          <a:p>
            <a:pPr marL="457200" indent="-457200">
              <a:buFont typeface="+mj-lt"/>
              <a:buAutoNum type="arabicPeriod"/>
            </a:pPr>
            <a:endParaRPr lang="en-US" sz="1200" dirty="0">
              <a:solidFill>
                <a:schemeClr val="tx1"/>
              </a:solidFill>
            </a:endParaRPr>
          </a:p>
          <a:p>
            <a:pPr marL="457200" indent="-457200">
              <a:buFont typeface="+mj-lt"/>
              <a:buAutoNum type="arabicPeriod"/>
            </a:pPr>
            <a:endParaRPr lang="en-US" sz="1200" dirty="0">
              <a:solidFill>
                <a:schemeClr val="tx1"/>
              </a:solidFill>
            </a:endParaRPr>
          </a:p>
          <a:p>
            <a:pPr marL="457200" indent="-457200">
              <a:buFont typeface="+mj-lt"/>
              <a:buAutoNum type="arabicPeriod"/>
            </a:pPr>
            <a:r>
              <a:rPr lang="en-US" sz="1200" dirty="0"/>
              <a:t>Introduction</a:t>
            </a:r>
          </a:p>
          <a:p>
            <a:pPr marL="457200" indent="-457200">
              <a:buFont typeface="+mj-lt"/>
              <a:buAutoNum type="arabicPeriod"/>
            </a:pPr>
            <a:r>
              <a:rPr lang="en-US" sz="1200" dirty="0"/>
              <a:t>Definitions</a:t>
            </a:r>
          </a:p>
          <a:p>
            <a:pPr marL="457200" indent="-457200">
              <a:buFont typeface="+mj-lt"/>
              <a:buAutoNum type="arabicPeriod"/>
            </a:pPr>
            <a:r>
              <a:rPr lang="en-US" sz="1200" dirty="0"/>
              <a:t>National View</a:t>
            </a:r>
          </a:p>
          <a:p>
            <a:pPr marL="457200" indent="-457200">
              <a:buFont typeface="+mj-lt"/>
              <a:buAutoNum type="arabicPeriod"/>
            </a:pPr>
            <a:r>
              <a:rPr lang="en-US" sz="1200" dirty="0"/>
              <a:t>Washington State View</a:t>
            </a:r>
          </a:p>
          <a:p>
            <a:pPr marL="457200" indent="-457200">
              <a:buFont typeface="+mj-lt"/>
              <a:buAutoNum type="arabicPeriod"/>
            </a:pPr>
            <a:r>
              <a:rPr lang="en-US" sz="1200" dirty="0"/>
              <a:t>Questions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16</a:t>
            </a:fld>
            <a:endParaRPr lang="en-US"/>
          </a:p>
        </p:txBody>
      </p:sp>
    </p:spTree>
    <p:extLst>
      <p:ext uri="{BB962C8B-B14F-4D97-AF65-F5344CB8AC3E}">
        <p14:creationId xmlns:p14="http://schemas.microsoft.com/office/powerpoint/2010/main" val="39898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ensure all geographies and cultural and linguistic communities are fully and accurately counted</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18</a:t>
            </a:fld>
            <a:endParaRPr lang="en-US"/>
          </a:p>
        </p:txBody>
      </p:sp>
    </p:spTree>
    <p:extLst>
      <p:ext uri="{BB962C8B-B14F-4D97-AF65-F5344CB8AC3E}">
        <p14:creationId xmlns:p14="http://schemas.microsoft.com/office/powerpoint/2010/main" val="94086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20</a:t>
            </a:fld>
            <a:endParaRPr lang="en-US"/>
          </a:p>
        </p:txBody>
      </p:sp>
    </p:spTree>
    <p:extLst>
      <p:ext uri="{BB962C8B-B14F-4D97-AF65-F5344CB8AC3E}">
        <p14:creationId xmlns:p14="http://schemas.microsoft.com/office/powerpoint/2010/main" val="11381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21</a:t>
            </a:fld>
            <a:endParaRPr lang="en-US"/>
          </a:p>
        </p:txBody>
      </p:sp>
    </p:spTree>
    <p:extLst>
      <p:ext uri="{BB962C8B-B14F-4D97-AF65-F5344CB8AC3E}">
        <p14:creationId xmlns:p14="http://schemas.microsoft.com/office/powerpoint/2010/main" val="145495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endParaRPr lang="en-US" sz="1200" dirty="0">
              <a:solidFill>
                <a:schemeClr val="tx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22</a:t>
            </a:fld>
            <a:endParaRPr lang="en-US"/>
          </a:p>
        </p:txBody>
      </p:sp>
    </p:spTree>
    <p:extLst>
      <p:ext uri="{BB962C8B-B14F-4D97-AF65-F5344CB8AC3E}">
        <p14:creationId xmlns:p14="http://schemas.microsoft.com/office/powerpoint/2010/main" val="2065169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2019  Bill - 2SSB</a:t>
            </a:r>
            <a:r>
              <a:rPr lang="en-US" baseline="0" dirty="0"/>
              <a:t> 5287 – will address this. </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24</a:t>
            </a:fld>
            <a:endParaRPr lang="en-US"/>
          </a:p>
        </p:txBody>
      </p:sp>
    </p:spTree>
    <p:extLst>
      <p:ext uri="{BB962C8B-B14F-4D97-AF65-F5344CB8AC3E}">
        <p14:creationId xmlns:p14="http://schemas.microsoft.com/office/powerpoint/2010/main" val="130093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2021 Redistricting</a:t>
            </a:r>
            <a:endParaRPr lang="en-US" sz="105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Improve Efficiency &amp; Effectiveness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Appointment of commissioners and offices set up earlier</a:t>
            </a:r>
          </a:p>
          <a:p>
            <a:pPr lvl="1"/>
            <a:r>
              <a:rPr lang="en-US" sz="1200" kern="1200" dirty="0" smtClean="0">
                <a:solidFill>
                  <a:schemeClr val="tx1"/>
                </a:solidFill>
                <a:effectLst/>
                <a:latin typeface="+mn-lt"/>
                <a:ea typeface="+mn-ea"/>
                <a:cs typeface="+mn-cs"/>
              </a:rPr>
              <a:t>Include the County Auditors in the process earlier</a:t>
            </a:r>
          </a:p>
          <a:p>
            <a:pPr lvl="1"/>
            <a:r>
              <a:rPr lang="en-US" sz="1200" kern="1200" dirty="0" smtClean="0">
                <a:solidFill>
                  <a:schemeClr val="tx1"/>
                </a:solidFill>
                <a:effectLst/>
                <a:latin typeface="+mn-lt"/>
                <a:ea typeface="+mn-ea"/>
                <a:cs typeface="+mn-cs"/>
              </a:rPr>
              <a:t>Increase communications staff</a:t>
            </a:r>
          </a:p>
          <a:p>
            <a:pPr lvl="0"/>
            <a:r>
              <a:rPr lang="en-US" sz="1200" b="1" kern="1200" dirty="0" smtClean="0">
                <a:solidFill>
                  <a:schemeClr val="tx1"/>
                </a:solidFill>
                <a:effectLst/>
                <a:latin typeface="+mn-lt"/>
                <a:ea typeface="+mn-ea"/>
                <a:cs typeface="+mn-cs"/>
              </a:rPr>
              <a:t>Increase Transparency</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Increase use of Website, Social media, &amp; other technologies </a:t>
            </a:r>
          </a:p>
          <a:p>
            <a:pPr lvl="1"/>
            <a:r>
              <a:rPr lang="en-US" sz="1200" kern="1200" dirty="0" smtClean="0">
                <a:solidFill>
                  <a:schemeClr val="tx1"/>
                </a:solidFill>
                <a:effectLst/>
                <a:latin typeface="+mn-lt"/>
                <a:ea typeface="+mn-ea"/>
                <a:cs typeface="+mn-cs"/>
              </a:rPr>
              <a:t>Greater amount of deliberations in open meetings </a:t>
            </a:r>
          </a:p>
          <a:p>
            <a:pPr lvl="1"/>
            <a:r>
              <a:rPr lang="en-US" sz="1200" kern="1200" dirty="0" smtClean="0">
                <a:solidFill>
                  <a:schemeClr val="tx1"/>
                </a:solidFill>
                <a:effectLst/>
                <a:latin typeface="+mn-lt"/>
                <a:ea typeface="+mn-ea"/>
                <a:cs typeface="+mn-cs"/>
              </a:rPr>
              <a:t>Public priorities</a:t>
            </a:r>
          </a:p>
          <a:p>
            <a:pPr lvl="0"/>
            <a:r>
              <a:rPr lang="en-US" sz="1200" b="1" kern="1200" dirty="0" smtClean="0">
                <a:solidFill>
                  <a:schemeClr val="tx1"/>
                </a:solidFill>
                <a:effectLst/>
                <a:latin typeface="+mn-lt"/>
                <a:ea typeface="+mn-ea"/>
                <a:cs typeface="+mn-cs"/>
              </a:rPr>
              <a:t>Increase Public Input</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Mandatory number of public meetings</a:t>
            </a:r>
          </a:p>
          <a:p>
            <a:pPr lvl="1"/>
            <a:r>
              <a:rPr lang="en-US" sz="1200" kern="1200" dirty="0" smtClean="0">
                <a:solidFill>
                  <a:schemeClr val="tx1"/>
                </a:solidFill>
                <a:effectLst/>
                <a:latin typeface="+mn-lt"/>
                <a:ea typeface="+mn-ea"/>
                <a:cs typeface="+mn-cs"/>
              </a:rPr>
              <a:t>Greater outreach to media to provide timely information</a:t>
            </a:r>
          </a:p>
          <a:p>
            <a:pPr lvl="1"/>
            <a:r>
              <a:rPr lang="en-US" sz="1200" kern="1200" dirty="0" smtClean="0">
                <a:solidFill>
                  <a:schemeClr val="tx1"/>
                </a:solidFill>
                <a:effectLst/>
                <a:latin typeface="+mn-lt"/>
                <a:ea typeface="+mn-ea"/>
                <a:cs typeface="+mn-cs"/>
              </a:rPr>
              <a:t>Website features including creation of maps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AC367C-D2AE-074E-8441-9F2631729974}" type="slidenum">
              <a:rPr lang="en-US" smtClean="0"/>
              <a:t>25</a:t>
            </a:fld>
            <a:endParaRPr lang="en-US"/>
          </a:p>
        </p:txBody>
      </p:sp>
    </p:spTree>
    <p:extLst>
      <p:ext uri="{BB962C8B-B14F-4D97-AF65-F5344CB8AC3E}">
        <p14:creationId xmlns:p14="http://schemas.microsoft.com/office/powerpoint/2010/main" val="181691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Non-partisan Organization</a:t>
            </a:r>
          </a:p>
          <a:p>
            <a:pPr lvl="1"/>
            <a:r>
              <a:rPr lang="en-US" dirty="0"/>
              <a:t>Increase citizen engagement</a:t>
            </a:r>
          </a:p>
          <a:p>
            <a:pPr lvl="1"/>
            <a:r>
              <a:rPr lang="en-US" dirty="0"/>
              <a:t>Increase civics knowledge</a:t>
            </a:r>
          </a:p>
          <a:p>
            <a:pPr lvl="1"/>
            <a:r>
              <a:rPr lang="en-US" dirty="0"/>
              <a:t>Honor public service</a:t>
            </a:r>
          </a:p>
          <a:p>
            <a:r>
              <a:rPr lang="en-US" dirty="0"/>
              <a:t>Philosophies of </a:t>
            </a:r>
            <a:br>
              <a:rPr lang="en-US" dirty="0"/>
            </a:br>
            <a:r>
              <a:rPr lang="en-US" dirty="0"/>
              <a:t>Mary Ellen McCaffree</a:t>
            </a:r>
          </a:p>
          <a:p>
            <a:r>
              <a:rPr lang="en-US" dirty="0"/>
              <a:t>Manager: Alison McCaffree</a:t>
            </a:r>
          </a:p>
          <a:p>
            <a:pPr lvl="1"/>
            <a:r>
              <a:rPr lang="en-US" dirty="0"/>
              <a:t>Mechanical Engineer</a:t>
            </a:r>
          </a:p>
          <a:p>
            <a:pPr lvl="1"/>
            <a:r>
              <a:rPr lang="en-US" dirty="0"/>
              <a:t>Business woman</a:t>
            </a:r>
          </a:p>
          <a:p>
            <a:pPr lvl="2"/>
            <a:r>
              <a:rPr lang="en-US" dirty="0"/>
              <a:t>For profits and nonprofits</a:t>
            </a:r>
          </a:p>
          <a:p>
            <a:pPr lvl="2"/>
            <a:r>
              <a:rPr lang="en-US" dirty="0"/>
              <a:t>Startup &amp; high growth</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a:t>
            </a:fld>
            <a:endParaRPr lang="en-US"/>
          </a:p>
        </p:txBody>
      </p:sp>
    </p:spTree>
    <p:extLst>
      <p:ext uri="{BB962C8B-B14F-4D97-AF65-F5344CB8AC3E}">
        <p14:creationId xmlns:p14="http://schemas.microsoft.com/office/powerpoint/2010/main" val="576469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OneAmerica</a:t>
            </a:r>
            <a:r>
              <a:rPr lang="en-US" dirty="0" smtClean="0"/>
              <a:t> spokesperson Charlie </a:t>
            </a:r>
            <a:r>
              <a:rPr lang="en-US" dirty="0" err="1" smtClean="0"/>
              <a:t>McAteer</a:t>
            </a:r>
            <a:r>
              <a:rPr lang="en-US" dirty="0" smtClean="0"/>
              <a:t> has pointed out that while the </a:t>
            </a:r>
            <a:r>
              <a:rPr lang="en-US" b="1" dirty="0" smtClean="0"/>
              <a:t>15th district now has a majority Latino population</a:t>
            </a:r>
            <a:r>
              <a:rPr lang="en-US" dirty="0" smtClean="0"/>
              <a:t>, it does not yet have </a:t>
            </a:r>
            <a:r>
              <a:rPr lang="en-US" b="1" dirty="0" smtClean="0"/>
              <a:t>a majority of Latino voters </a:t>
            </a:r>
            <a:r>
              <a:rPr lang="en-US" dirty="0" smtClean="0"/>
              <a:t>since the count includes people under 18, undocumented immigrants, and permanent residents.</a:t>
            </a:r>
          </a:p>
          <a:p>
            <a:endParaRPr lang="en-US" dirty="0" smtClean="0"/>
          </a:p>
          <a:p>
            <a:r>
              <a:rPr lang="en-US" dirty="0" smtClean="0"/>
              <a:t>There are now four so-called "majority minority" districts in Washington. The other three -- the 11th, 33rd and 37th -- are all in south King County.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four majority-minority legislative districts – the 15th in Yakima County and the 11th, 33rd and 37th in south King County</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27</a:t>
            </a:fld>
            <a:endParaRPr lang="en-US"/>
          </a:p>
        </p:txBody>
      </p:sp>
    </p:spTree>
    <p:extLst>
      <p:ext uri="{BB962C8B-B14F-4D97-AF65-F5344CB8AC3E}">
        <p14:creationId xmlns:p14="http://schemas.microsoft.com/office/powerpoint/2010/main" val="3641992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state constitution requires that congressional and state legislative districts "should be contiguous, compact, and convenient, and follow natural, geographic, artificial, or political subdivision boundaries." The constitution states that the redistricting commission "must not purposely draw plans to favor or discriminate against any political party or group."[14]</a:t>
            </a:r>
          </a:p>
          <a:p>
            <a:endParaRPr lang="en-US" dirty="0" smtClean="0"/>
          </a:p>
          <a:p>
            <a:r>
              <a:rPr lang="en-US" dirty="0" smtClean="0"/>
              <a:t>State statutes require that congressional and state legislative districts "preserve areas recognized as communities of interest." State statutes also require the commission to draw districts that "provide fair and effective representation" and "encourage electoral competition."[14]</a:t>
            </a:r>
          </a:p>
          <a:p>
            <a:endParaRPr lang="en-US" dirty="0" smtClean="0"/>
          </a:p>
          <a:p>
            <a:endParaRPr lang="en-US" dirty="0" smtClean="0"/>
          </a:p>
          <a:p>
            <a:pPr lvl="1"/>
            <a:r>
              <a:rPr lang="en-US" dirty="0" smtClean="0"/>
              <a:t>Also in statute</a:t>
            </a:r>
            <a:r>
              <a:rPr lang="en-US" baseline="0" dirty="0" smtClean="0"/>
              <a:t> – but not discussed here – not relevant at this time. </a:t>
            </a:r>
            <a:endParaRPr lang="en-US" dirty="0" smtClean="0"/>
          </a:p>
          <a:p>
            <a:r>
              <a:rPr lang="en-US" dirty="0" smtClean="0"/>
              <a:t>Nesting is required</a:t>
            </a:r>
          </a:p>
          <a:p>
            <a:pPr lvl="1"/>
            <a:r>
              <a:rPr lang="en-US" dirty="0" smtClean="0"/>
              <a:t>Upper chamber district contains two or more intact districts for the lower legislative chamber.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29</a:t>
            </a:fld>
            <a:endParaRPr lang="en-US"/>
          </a:p>
        </p:txBody>
      </p:sp>
    </p:spTree>
    <p:extLst>
      <p:ext uri="{BB962C8B-B14F-4D97-AF65-F5344CB8AC3E}">
        <p14:creationId xmlns:p14="http://schemas.microsoft.com/office/powerpoint/2010/main" val="169323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31</a:t>
            </a:fld>
            <a:endParaRPr lang="en-US"/>
          </a:p>
        </p:txBody>
      </p:sp>
    </p:spTree>
    <p:extLst>
      <p:ext uri="{BB962C8B-B14F-4D97-AF65-F5344CB8AC3E}">
        <p14:creationId xmlns:p14="http://schemas.microsoft.com/office/powerpoint/2010/main" val="1339756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smtClean="0"/>
              <a:t>Five-member independent commission,</a:t>
            </a:r>
          </a:p>
          <a:p>
            <a:pPr lvl="1"/>
            <a:r>
              <a:rPr lang="en-US" sz="1600" dirty="0" smtClean="0"/>
              <a:t> </a:t>
            </a:r>
            <a:r>
              <a:rPr lang="en-US" sz="1600" b="1" dirty="0" smtClean="0"/>
              <a:t>requires 3 of 4 voting members </a:t>
            </a:r>
            <a:r>
              <a:rPr lang="en-US" sz="1600" dirty="0" smtClean="0"/>
              <a:t>to pass. </a:t>
            </a:r>
          </a:p>
          <a:p>
            <a:r>
              <a:rPr lang="en-US" sz="1800" dirty="0" smtClean="0"/>
              <a:t>Established by constitutional amendment in 1983.</a:t>
            </a:r>
          </a:p>
          <a:p>
            <a:r>
              <a:rPr lang="en-US" sz="1800" dirty="0" smtClean="0"/>
              <a:t>The majority and minority leaders of the Washington State Senate and Washington House each appoint one registered</a:t>
            </a:r>
          </a:p>
          <a:p>
            <a:pPr lvl="1"/>
            <a:r>
              <a:rPr lang="en-US" sz="1800" dirty="0" smtClean="0"/>
              <a:t>No elected officials or party officers in prior two-year period</a:t>
            </a:r>
          </a:p>
          <a:p>
            <a:pPr lvl="1"/>
            <a:r>
              <a:rPr lang="en-US" sz="1800" dirty="0" smtClean="0"/>
              <a:t>No registered lobbyists within the past year  </a:t>
            </a:r>
          </a:p>
          <a:p>
            <a:r>
              <a:rPr lang="en-US" sz="1800" dirty="0" smtClean="0"/>
              <a:t>Commission's chair:</a:t>
            </a:r>
          </a:p>
          <a:p>
            <a:pPr lvl="1"/>
            <a:r>
              <a:rPr lang="en-US" sz="1800" b="1" dirty="0" smtClean="0"/>
              <a:t>Non-voting </a:t>
            </a:r>
            <a:r>
              <a:rPr lang="en-US" sz="1800" dirty="0" smtClean="0"/>
              <a:t>member, non-partisan</a:t>
            </a:r>
          </a:p>
          <a:p>
            <a:pPr lvl="1"/>
            <a:r>
              <a:rPr lang="en-US" sz="1800" dirty="0" smtClean="0"/>
              <a:t>Appointed by four other commissioners</a:t>
            </a:r>
          </a:p>
          <a:p>
            <a:pPr lvl="1"/>
            <a:r>
              <a:rPr lang="en-US" sz="1800" dirty="0" smtClean="0"/>
              <a:t>In the event that the four voting commissioners cannot agree on a chair, the Washington Supreme Court must appoint one.</a:t>
            </a:r>
          </a:p>
          <a:p>
            <a:r>
              <a:rPr lang="en-US" sz="1800" dirty="0" smtClean="0"/>
              <a:t>Legislature </a:t>
            </a:r>
            <a:r>
              <a:rPr lang="en-US" sz="1800" b="1" dirty="0" smtClean="0"/>
              <a:t>has 30 days </a:t>
            </a:r>
            <a:r>
              <a:rPr lang="en-US" sz="1800" dirty="0" smtClean="0"/>
              <a:t>to amend the commission's maps by </a:t>
            </a:r>
            <a:r>
              <a:rPr lang="en-US" sz="1800" b="1" dirty="0" smtClean="0"/>
              <a:t>a two-thirds vote </a:t>
            </a:r>
            <a:r>
              <a:rPr lang="en-US" sz="1800" dirty="0" smtClean="0"/>
              <a:t>in each chamber, can only </a:t>
            </a:r>
            <a:r>
              <a:rPr lang="en-US" sz="1800" b="1" dirty="0" smtClean="0"/>
              <a:t>affect less then 2% </a:t>
            </a:r>
            <a:r>
              <a:rPr lang="en-US" sz="1800" dirty="0" smtClean="0"/>
              <a:t>of district</a:t>
            </a:r>
          </a:p>
          <a:p>
            <a:endParaRPr lang="en-US" sz="1800" dirty="0" smtClean="0"/>
          </a:p>
          <a:p>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Chair: Laura Powell – chemist, corporate</a:t>
            </a:r>
            <a:r>
              <a:rPr lang="en-US" sz="1200" b="0" i="0" u="none" kern="1200" baseline="0" dirty="0" smtClean="0">
                <a:solidFill>
                  <a:schemeClr val="tx1"/>
                </a:solidFill>
                <a:effectLst/>
                <a:latin typeface="+mn-lt"/>
                <a:ea typeface="+mn-ea"/>
                <a:cs typeface="+mn-cs"/>
              </a:rPr>
              <a:t> and federal </a:t>
            </a:r>
            <a:r>
              <a:rPr lang="en-US" sz="1200" b="0" i="0" u="none" kern="1200" baseline="0" dirty="0" err="1" smtClean="0">
                <a:solidFill>
                  <a:schemeClr val="tx1"/>
                </a:solidFill>
                <a:effectLst/>
                <a:latin typeface="+mn-lt"/>
                <a:ea typeface="+mn-ea"/>
                <a:cs typeface="+mn-cs"/>
              </a:rPr>
              <a:t>gov</a:t>
            </a:r>
            <a:r>
              <a:rPr lang="en-US" sz="1200" b="0" i="0" u="none" kern="1200" baseline="0" dirty="0" smtClean="0">
                <a:solidFill>
                  <a:schemeClr val="tx1"/>
                </a:solidFill>
                <a:effectLst/>
                <a:latin typeface="+mn-lt"/>
                <a:ea typeface="+mn-ea"/>
                <a:cs typeface="+mn-cs"/>
              </a:rPr>
              <a:t> experience, from Tri Cities.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Sen Rep: Slade Gorton – lawyer,, state house representative </a:t>
            </a:r>
            <a:r>
              <a:rPr lang="en-US" sz="1200" b="0" i="0" u="none" kern="1200" dirty="0" err="1" smtClean="0">
                <a:solidFill>
                  <a:schemeClr val="tx1"/>
                </a:solidFill>
                <a:effectLst/>
                <a:latin typeface="+mn-lt"/>
                <a:ea typeface="+mn-ea"/>
                <a:cs typeface="+mn-cs"/>
              </a:rPr>
              <a:t>AG,congress</a:t>
            </a:r>
            <a:r>
              <a:rPr lang="en-US" sz="1200" b="0" i="0" u="none" kern="1200" dirty="0" smtClean="0">
                <a:solidFill>
                  <a:schemeClr val="tx1"/>
                </a:solidFill>
                <a:effectLst/>
                <a:latin typeface="+mn-lt"/>
                <a:ea typeface="+mn-ea"/>
                <a:cs typeface="+mn-cs"/>
              </a:rPr>
              <a:t> senator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effectLst/>
                <a:latin typeface="+mn-lt"/>
                <a:ea typeface="+mn-ea"/>
                <a:cs typeface="+mn-cs"/>
              </a:rPr>
              <a:t>Sen – Dems: Tim </a:t>
            </a:r>
            <a:r>
              <a:rPr lang="en-US" sz="1200" b="0" u="none" kern="1200" dirty="0" err="1" smtClean="0">
                <a:solidFill>
                  <a:schemeClr val="tx1"/>
                </a:solidFill>
                <a:effectLst/>
                <a:latin typeface="+mn-lt"/>
                <a:ea typeface="+mn-ea"/>
                <a:cs typeface="+mn-cs"/>
              </a:rPr>
              <a:t>Ceis</a:t>
            </a:r>
            <a:r>
              <a:rPr lang="en-US" sz="1200" b="0" u="none" kern="1200" dirty="0" smtClean="0">
                <a:solidFill>
                  <a:schemeClr val="tx1"/>
                </a:solidFill>
                <a:effectLst/>
                <a:latin typeface="+mn-lt"/>
                <a:ea typeface="+mn-ea"/>
                <a:cs typeface="+mn-cs"/>
              </a:rPr>
              <a:t> – lawyer, chief of staff</a:t>
            </a:r>
            <a:r>
              <a:rPr lang="en-US" sz="1200" b="0" u="none" kern="1200" baseline="0" dirty="0" smtClean="0">
                <a:solidFill>
                  <a:schemeClr val="tx1"/>
                </a:solidFill>
                <a:effectLst/>
                <a:latin typeface="+mn-lt"/>
                <a:ea typeface="+mn-ea"/>
                <a:cs typeface="+mn-cs"/>
              </a:rPr>
              <a:t> position at city and county,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effectLst/>
                <a:latin typeface="+mn-lt"/>
                <a:ea typeface="+mn-ea"/>
                <a:cs typeface="+mn-cs"/>
              </a:rPr>
              <a:t>House Rep: </a:t>
            </a:r>
            <a:r>
              <a:rPr lang="en-US" sz="1200" b="0" u="none" kern="1200" dirty="0" smtClean="0">
                <a:solidFill>
                  <a:schemeClr val="tx1"/>
                </a:solidFill>
                <a:effectLst/>
                <a:latin typeface="+mn-lt"/>
                <a:ea typeface="+mn-ea"/>
                <a:cs typeface="+mn-cs"/>
              </a:rPr>
              <a:t>Tom Huff – Sears exec – Retail, former House Representative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House Dems:</a:t>
            </a:r>
            <a:r>
              <a:rPr lang="en-US" sz="1200" b="0" i="0" u="none" kern="1200" baseline="0" dirty="0" smtClean="0">
                <a:solidFill>
                  <a:schemeClr val="tx1"/>
                </a:solidFill>
                <a:effectLst/>
                <a:latin typeface="+mn-lt"/>
                <a:ea typeface="+mn-ea"/>
                <a:cs typeface="+mn-cs"/>
              </a:rPr>
              <a:t> </a:t>
            </a:r>
            <a:r>
              <a:rPr lang="en-US" sz="1200" b="0" u="none" kern="1200" dirty="0" smtClean="0">
                <a:solidFill>
                  <a:schemeClr val="tx1"/>
                </a:solidFill>
                <a:effectLst/>
                <a:latin typeface="+mn-lt"/>
                <a:ea typeface="+mn-ea"/>
                <a:cs typeface="+mn-cs"/>
              </a:rPr>
              <a:t>Dean Foster, - chief clerk, </a:t>
            </a:r>
            <a:r>
              <a:rPr lang="en-US" sz="1200" b="0" u="none" kern="1200" dirty="0" err="1" smtClean="0">
                <a:solidFill>
                  <a:schemeClr val="tx1"/>
                </a:solidFill>
                <a:effectLst/>
                <a:latin typeface="+mn-lt"/>
                <a:ea typeface="+mn-ea"/>
                <a:cs typeface="+mn-cs"/>
              </a:rPr>
              <a:t>gov</a:t>
            </a:r>
            <a:r>
              <a:rPr lang="en-US" sz="1200" b="0" u="none" kern="1200" baseline="0" dirty="0" smtClean="0">
                <a:solidFill>
                  <a:schemeClr val="tx1"/>
                </a:solidFill>
                <a:effectLst/>
                <a:latin typeface="+mn-lt"/>
                <a:ea typeface="+mn-ea"/>
                <a:cs typeface="+mn-cs"/>
              </a:rPr>
              <a:t> </a:t>
            </a:r>
            <a:r>
              <a:rPr lang="en-US" sz="1200" b="0" u="none" kern="1200" baseline="0" dirty="0" err="1" smtClean="0">
                <a:solidFill>
                  <a:schemeClr val="tx1"/>
                </a:solidFill>
                <a:effectLst/>
                <a:latin typeface="+mn-lt"/>
                <a:ea typeface="+mn-ea"/>
                <a:cs typeface="+mn-cs"/>
              </a:rPr>
              <a:t>gardners</a:t>
            </a:r>
            <a:r>
              <a:rPr lang="en-US" sz="1200" b="0" u="none" kern="1200" baseline="0" dirty="0" smtClean="0">
                <a:solidFill>
                  <a:schemeClr val="tx1"/>
                </a:solidFill>
                <a:effectLst/>
                <a:latin typeface="+mn-lt"/>
                <a:ea typeface="+mn-ea"/>
                <a:cs typeface="+mn-cs"/>
              </a:rPr>
              <a:t> chief of staff, served on 2001 commission</a:t>
            </a:r>
            <a:endParaRPr lang="en-US" sz="1200" b="0" u="non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endParaRPr lang="en-US" dirty="0" smtClean="0"/>
          </a:p>
          <a:p>
            <a:endParaRPr lang="en-US" dirty="0" smtClean="0"/>
          </a:p>
          <a:p>
            <a:r>
              <a:rPr lang="en-US" dirty="0" smtClean="0"/>
              <a:t>Douglas Johnson, a redistricting expert and founder of the National Demographics Corporation, says “they’re pretty clearly better than the legislatures have been at taking the politics out.” Though legislatures are loath to cede power, several states have discussed the idea, with Nebraska and Illinois the most likely to switch to a commission, Johnson says.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33</a:t>
            </a:fld>
            <a:endParaRPr lang="en-US"/>
          </a:p>
        </p:txBody>
      </p:sp>
    </p:spTree>
    <p:extLst>
      <p:ext uri="{BB962C8B-B14F-4D97-AF65-F5344CB8AC3E}">
        <p14:creationId xmlns:p14="http://schemas.microsoft.com/office/powerpoint/2010/main" val="127912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20000"/>
              </a:lnSpc>
              <a:spcBef>
                <a:spcPts val="600"/>
              </a:spcBef>
            </a:pPr>
            <a:r>
              <a:rPr lang="en-US" dirty="0" smtClean="0"/>
              <a:t>Have Legislative Leadership choose diverse candidate as commissioners. </a:t>
            </a:r>
          </a:p>
          <a:p>
            <a:pPr marL="0" indent="0">
              <a:lnSpc>
                <a:spcPct val="120000"/>
              </a:lnSpc>
              <a:spcBef>
                <a:spcPts val="600"/>
              </a:spcBef>
              <a:buNone/>
            </a:pPr>
            <a:r>
              <a:rPr lang="en-US" b="1" u="sng" dirty="0" smtClean="0"/>
              <a:t>STEPS</a:t>
            </a:r>
            <a:endParaRPr lang="en-US" dirty="0" smtClean="0"/>
          </a:p>
          <a:p>
            <a:pPr marL="793750" lvl="1" indent="-457200">
              <a:lnSpc>
                <a:spcPct val="120000"/>
              </a:lnSpc>
            </a:pPr>
            <a:r>
              <a:rPr lang="en-US" dirty="0" smtClean="0"/>
              <a:t>Vet candidates acceptable to parties</a:t>
            </a:r>
          </a:p>
          <a:p>
            <a:pPr marL="793750" lvl="1" indent="-457200">
              <a:lnSpc>
                <a:spcPct val="120000"/>
              </a:lnSpc>
            </a:pPr>
            <a:r>
              <a:rPr lang="en-US" dirty="0" smtClean="0"/>
              <a:t>Media attention so leadership are more likely to choose diverse candidates</a:t>
            </a:r>
          </a:p>
          <a:p>
            <a:endParaRPr lang="en-US" sz="1800" dirty="0" smtClean="0"/>
          </a:p>
          <a:p>
            <a:endParaRPr lang="en-US" sz="1800" dirty="0" smtClean="0"/>
          </a:p>
          <a:p>
            <a:r>
              <a:rPr lang="en-US" sz="1800" dirty="0" smtClean="0"/>
              <a:t>Five-member independent commission,</a:t>
            </a:r>
          </a:p>
          <a:p>
            <a:pPr lvl="1"/>
            <a:r>
              <a:rPr lang="en-US" sz="1600" dirty="0" smtClean="0"/>
              <a:t> </a:t>
            </a:r>
            <a:r>
              <a:rPr lang="en-US" sz="1600" b="1" dirty="0" smtClean="0"/>
              <a:t>requires 3 of 4 voting members </a:t>
            </a:r>
            <a:r>
              <a:rPr lang="en-US" sz="1600" dirty="0" smtClean="0"/>
              <a:t>to pass. </a:t>
            </a:r>
          </a:p>
          <a:p>
            <a:r>
              <a:rPr lang="en-US" sz="1800" dirty="0" smtClean="0"/>
              <a:t>Established by constitutional amendment in 1983.</a:t>
            </a:r>
          </a:p>
          <a:p>
            <a:r>
              <a:rPr lang="en-US" sz="1800" dirty="0" smtClean="0"/>
              <a:t>The majority and minority leaders of the Washington State Senate and Washington House each appoint one registered</a:t>
            </a:r>
          </a:p>
          <a:p>
            <a:pPr lvl="1"/>
            <a:r>
              <a:rPr lang="en-US" sz="1800" dirty="0" smtClean="0"/>
              <a:t>No elected officials or party officers in prior two-year period</a:t>
            </a:r>
          </a:p>
          <a:p>
            <a:pPr lvl="1"/>
            <a:r>
              <a:rPr lang="en-US" sz="1800" dirty="0" smtClean="0"/>
              <a:t>No registered lobbyists within the past year  </a:t>
            </a:r>
          </a:p>
          <a:p>
            <a:r>
              <a:rPr lang="en-US" sz="1800" dirty="0" smtClean="0"/>
              <a:t>Commission's chair:</a:t>
            </a:r>
          </a:p>
          <a:p>
            <a:pPr lvl="1"/>
            <a:r>
              <a:rPr lang="en-US" sz="1800" b="1" dirty="0" smtClean="0"/>
              <a:t>Non-voting </a:t>
            </a:r>
            <a:r>
              <a:rPr lang="en-US" sz="1800" dirty="0" smtClean="0"/>
              <a:t>member, non-partisan</a:t>
            </a:r>
          </a:p>
          <a:p>
            <a:pPr lvl="1"/>
            <a:r>
              <a:rPr lang="en-US" sz="1800" dirty="0" smtClean="0"/>
              <a:t>Appointed by four other commissioners</a:t>
            </a:r>
          </a:p>
          <a:p>
            <a:pPr lvl="1"/>
            <a:r>
              <a:rPr lang="en-US" sz="1800" dirty="0" smtClean="0"/>
              <a:t>In the event that the four voting commissioners cannot agree on a chair, the Washington Supreme Court must appoint one.</a:t>
            </a:r>
          </a:p>
          <a:p>
            <a:r>
              <a:rPr lang="en-US" sz="1800" dirty="0" smtClean="0"/>
              <a:t>Legislature </a:t>
            </a:r>
            <a:r>
              <a:rPr lang="en-US" sz="1800" b="1" dirty="0" smtClean="0"/>
              <a:t>has 30 days </a:t>
            </a:r>
            <a:r>
              <a:rPr lang="en-US" sz="1800" dirty="0" smtClean="0"/>
              <a:t>to amend the commission's maps by </a:t>
            </a:r>
            <a:r>
              <a:rPr lang="en-US" sz="1800" b="1" dirty="0" smtClean="0"/>
              <a:t>a two-thirds vote </a:t>
            </a:r>
            <a:r>
              <a:rPr lang="en-US" sz="1800" dirty="0" smtClean="0"/>
              <a:t>in each chamber, can only </a:t>
            </a:r>
            <a:r>
              <a:rPr lang="en-US" sz="1800" b="1" dirty="0" smtClean="0"/>
              <a:t>affect less then 2% </a:t>
            </a:r>
            <a:r>
              <a:rPr lang="en-US" sz="1800" dirty="0" smtClean="0"/>
              <a:t>of district</a:t>
            </a:r>
          </a:p>
          <a:p>
            <a:endParaRPr lang="en-US" sz="1800" dirty="0" smtClean="0"/>
          </a:p>
          <a:p>
            <a:endParaRPr lang="en-US" sz="1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Chair: Laura Powell – chemist, corporate</a:t>
            </a:r>
            <a:r>
              <a:rPr lang="en-US" sz="1200" b="0" i="0" u="none" kern="1200" baseline="0" dirty="0" smtClean="0">
                <a:solidFill>
                  <a:schemeClr val="tx1"/>
                </a:solidFill>
                <a:effectLst/>
                <a:latin typeface="+mn-lt"/>
                <a:ea typeface="+mn-ea"/>
                <a:cs typeface="+mn-cs"/>
              </a:rPr>
              <a:t> and federal </a:t>
            </a:r>
            <a:r>
              <a:rPr lang="en-US" sz="1200" b="0" i="0" u="none" kern="1200" baseline="0" dirty="0" err="1" smtClean="0">
                <a:solidFill>
                  <a:schemeClr val="tx1"/>
                </a:solidFill>
                <a:effectLst/>
                <a:latin typeface="+mn-lt"/>
                <a:ea typeface="+mn-ea"/>
                <a:cs typeface="+mn-cs"/>
              </a:rPr>
              <a:t>gov</a:t>
            </a:r>
            <a:r>
              <a:rPr lang="en-US" sz="1200" b="0" i="0" u="none" kern="1200" baseline="0" dirty="0" smtClean="0">
                <a:solidFill>
                  <a:schemeClr val="tx1"/>
                </a:solidFill>
                <a:effectLst/>
                <a:latin typeface="+mn-lt"/>
                <a:ea typeface="+mn-ea"/>
                <a:cs typeface="+mn-cs"/>
              </a:rPr>
              <a:t> experience, from Tri Cities.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Sen Rep: Slade Gorton – lawyer,, state house representative </a:t>
            </a:r>
            <a:r>
              <a:rPr lang="en-US" sz="1200" b="0" i="0" u="none" kern="1200" dirty="0" err="1" smtClean="0">
                <a:solidFill>
                  <a:schemeClr val="tx1"/>
                </a:solidFill>
                <a:effectLst/>
                <a:latin typeface="+mn-lt"/>
                <a:ea typeface="+mn-ea"/>
                <a:cs typeface="+mn-cs"/>
              </a:rPr>
              <a:t>AG,congress</a:t>
            </a:r>
            <a:r>
              <a:rPr lang="en-US" sz="1200" b="0" i="0" u="none" kern="1200" dirty="0" smtClean="0">
                <a:solidFill>
                  <a:schemeClr val="tx1"/>
                </a:solidFill>
                <a:effectLst/>
                <a:latin typeface="+mn-lt"/>
                <a:ea typeface="+mn-ea"/>
                <a:cs typeface="+mn-cs"/>
              </a:rPr>
              <a:t> senator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effectLst/>
                <a:latin typeface="+mn-lt"/>
                <a:ea typeface="+mn-ea"/>
                <a:cs typeface="+mn-cs"/>
              </a:rPr>
              <a:t>Sen – Dems: Tim </a:t>
            </a:r>
            <a:r>
              <a:rPr lang="en-US" sz="1200" b="0" u="none" kern="1200" dirty="0" err="1" smtClean="0">
                <a:solidFill>
                  <a:schemeClr val="tx1"/>
                </a:solidFill>
                <a:effectLst/>
                <a:latin typeface="+mn-lt"/>
                <a:ea typeface="+mn-ea"/>
                <a:cs typeface="+mn-cs"/>
              </a:rPr>
              <a:t>Ceis</a:t>
            </a:r>
            <a:r>
              <a:rPr lang="en-US" sz="1200" b="0" u="none" kern="1200" dirty="0" smtClean="0">
                <a:solidFill>
                  <a:schemeClr val="tx1"/>
                </a:solidFill>
                <a:effectLst/>
                <a:latin typeface="+mn-lt"/>
                <a:ea typeface="+mn-ea"/>
                <a:cs typeface="+mn-cs"/>
              </a:rPr>
              <a:t> – lawyer, chief of staff</a:t>
            </a:r>
            <a:r>
              <a:rPr lang="en-US" sz="1200" b="0" u="none" kern="1200" baseline="0" dirty="0" smtClean="0">
                <a:solidFill>
                  <a:schemeClr val="tx1"/>
                </a:solidFill>
                <a:effectLst/>
                <a:latin typeface="+mn-lt"/>
                <a:ea typeface="+mn-ea"/>
                <a:cs typeface="+mn-cs"/>
              </a:rPr>
              <a:t> position at city and county,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effectLst/>
                <a:latin typeface="+mn-lt"/>
                <a:ea typeface="+mn-ea"/>
                <a:cs typeface="+mn-cs"/>
              </a:rPr>
              <a:t>House Rep: </a:t>
            </a:r>
            <a:r>
              <a:rPr lang="en-US" sz="1200" b="0" u="none" kern="1200" dirty="0" smtClean="0">
                <a:solidFill>
                  <a:schemeClr val="tx1"/>
                </a:solidFill>
                <a:effectLst/>
                <a:latin typeface="+mn-lt"/>
                <a:ea typeface="+mn-ea"/>
                <a:cs typeface="+mn-cs"/>
              </a:rPr>
              <a:t>Tom Huff – Sears exec – Retail, former House Representative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House Dems:</a:t>
            </a:r>
            <a:r>
              <a:rPr lang="en-US" sz="1200" b="0" i="0" u="none" kern="1200" baseline="0" dirty="0" smtClean="0">
                <a:solidFill>
                  <a:schemeClr val="tx1"/>
                </a:solidFill>
                <a:effectLst/>
                <a:latin typeface="+mn-lt"/>
                <a:ea typeface="+mn-ea"/>
                <a:cs typeface="+mn-cs"/>
              </a:rPr>
              <a:t> </a:t>
            </a:r>
            <a:r>
              <a:rPr lang="en-US" sz="1200" b="0" u="none" kern="1200" dirty="0" smtClean="0">
                <a:solidFill>
                  <a:schemeClr val="tx1"/>
                </a:solidFill>
                <a:effectLst/>
                <a:latin typeface="+mn-lt"/>
                <a:ea typeface="+mn-ea"/>
                <a:cs typeface="+mn-cs"/>
              </a:rPr>
              <a:t>Dean Foster, - chief clerk, </a:t>
            </a:r>
            <a:r>
              <a:rPr lang="en-US" sz="1200" b="0" u="none" kern="1200" dirty="0" err="1" smtClean="0">
                <a:solidFill>
                  <a:schemeClr val="tx1"/>
                </a:solidFill>
                <a:effectLst/>
                <a:latin typeface="+mn-lt"/>
                <a:ea typeface="+mn-ea"/>
                <a:cs typeface="+mn-cs"/>
              </a:rPr>
              <a:t>gov</a:t>
            </a:r>
            <a:r>
              <a:rPr lang="en-US" sz="1200" b="0" u="none" kern="1200" baseline="0" dirty="0" smtClean="0">
                <a:solidFill>
                  <a:schemeClr val="tx1"/>
                </a:solidFill>
                <a:effectLst/>
                <a:latin typeface="+mn-lt"/>
                <a:ea typeface="+mn-ea"/>
                <a:cs typeface="+mn-cs"/>
              </a:rPr>
              <a:t> </a:t>
            </a:r>
            <a:r>
              <a:rPr lang="en-US" sz="1200" b="0" u="none" kern="1200" baseline="0" dirty="0" err="1" smtClean="0">
                <a:solidFill>
                  <a:schemeClr val="tx1"/>
                </a:solidFill>
                <a:effectLst/>
                <a:latin typeface="+mn-lt"/>
                <a:ea typeface="+mn-ea"/>
                <a:cs typeface="+mn-cs"/>
              </a:rPr>
              <a:t>gardners</a:t>
            </a:r>
            <a:r>
              <a:rPr lang="en-US" sz="1200" b="0" u="none" kern="1200" baseline="0" dirty="0" smtClean="0">
                <a:solidFill>
                  <a:schemeClr val="tx1"/>
                </a:solidFill>
                <a:effectLst/>
                <a:latin typeface="+mn-lt"/>
                <a:ea typeface="+mn-ea"/>
                <a:cs typeface="+mn-cs"/>
              </a:rPr>
              <a:t> chief of staff, served on 2001 commission</a:t>
            </a:r>
            <a:endParaRPr lang="en-US" sz="1200" b="0" u="non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endParaRPr lang="en-US" dirty="0" smtClean="0"/>
          </a:p>
          <a:p>
            <a:endParaRPr lang="en-US" dirty="0" smtClean="0"/>
          </a:p>
          <a:p>
            <a:r>
              <a:rPr lang="en-US" dirty="0" smtClean="0"/>
              <a:t>Douglas Johnson, a redistricting expert and founder of the National Demographics Corporation, says “they’re pretty clearly better than the legislatures have been at taking the politics out.” Though legislatures are loath to cede power, several states have discussed the idea, with Nebraska and Illinois the most likely to switch to a commission, Johnson says.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34</a:t>
            </a:fld>
            <a:endParaRPr lang="en-US"/>
          </a:p>
        </p:txBody>
      </p:sp>
    </p:spTree>
    <p:extLst>
      <p:ext uri="{BB962C8B-B14F-4D97-AF65-F5344CB8AC3E}">
        <p14:creationId xmlns:p14="http://schemas.microsoft.com/office/powerpoint/2010/main" val="969495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 lvl="2" indent="0">
              <a:lnSpc>
                <a:spcPct val="120000"/>
              </a:lnSpc>
              <a:buNone/>
            </a:pPr>
            <a:r>
              <a:rPr lang="en-US" sz="1800" b="1" u="sng" dirty="0" smtClean="0"/>
              <a:t>GOALS</a:t>
            </a:r>
          </a:p>
          <a:p>
            <a:pPr marL="466725" lvl="2" indent="-457200">
              <a:lnSpc>
                <a:spcPct val="120000"/>
              </a:lnSpc>
              <a:spcBef>
                <a:spcPts val="300"/>
              </a:spcBef>
            </a:pPr>
            <a:r>
              <a:rPr lang="en-US" sz="1800" dirty="0" smtClean="0"/>
              <a:t>Increase the number of people and the variety of groups testifying</a:t>
            </a:r>
          </a:p>
          <a:p>
            <a:pPr marL="466725" lvl="2" indent="-457200">
              <a:lnSpc>
                <a:spcPct val="120000"/>
              </a:lnSpc>
              <a:spcBef>
                <a:spcPts val="300"/>
              </a:spcBef>
            </a:pPr>
            <a:r>
              <a:rPr lang="en-US" sz="1800" dirty="0" smtClean="0"/>
              <a:t>Have high quality testimony that influences the commission</a:t>
            </a:r>
          </a:p>
          <a:p>
            <a:pPr marL="9525" lvl="2" indent="0">
              <a:lnSpc>
                <a:spcPct val="120000"/>
              </a:lnSpc>
              <a:buNone/>
            </a:pPr>
            <a:r>
              <a:rPr lang="en-US" sz="1800" b="1" u="sng" dirty="0" smtClean="0"/>
              <a:t>STEPS</a:t>
            </a:r>
          </a:p>
          <a:p>
            <a:pPr marL="466725" lvl="2" indent="-457200">
              <a:lnSpc>
                <a:spcPct val="120000"/>
              </a:lnSpc>
              <a:spcBef>
                <a:spcPts val="300"/>
              </a:spcBef>
            </a:pPr>
            <a:r>
              <a:rPr lang="en-US" sz="1800" dirty="0" smtClean="0"/>
              <a:t>Participate in Redistricting Lab</a:t>
            </a:r>
          </a:p>
          <a:p>
            <a:pPr marL="466725" lvl="2" indent="-457200">
              <a:lnSpc>
                <a:spcPct val="120000"/>
              </a:lnSpc>
              <a:spcBef>
                <a:spcPts val="300"/>
              </a:spcBef>
            </a:pPr>
            <a:r>
              <a:rPr lang="en-US" sz="1800" dirty="0" smtClean="0"/>
              <a:t>Create and execute “Testifying School”</a:t>
            </a:r>
          </a:p>
          <a:p>
            <a:pPr lvl="1"/>
            <a:r>
              <a:rPr lang="en-US" sz="1600" dirty="0" smtClean="0"/>
              <a:t>Identify a Communities of Interest</a:t>
            </a:r>
          </a:p>
          <a:p>
            <a:pPr lvl="1"/>
            <a:r>
              <a:rPr lang="en-US" sz="1600" dirty="0" smtClean="0"/>
              <a:t>Identify &amp; connect with community partners</a:t>
            </a:r>
          </a:p>
          <a:p>
            <a:pPr>
              <a:spcBef>
                <a:spcPts val="600"/>
              </a:spcBef>
            </a:pPr>
            <a:r>
              <a:rPr lang="en-US" sz="1800" dirty="0" smtClean="0"/>
              <a:t>Attend hearings, and testify about the maps</a:t>
            </a:r>
            <a:endParaRPr lang="en-US" sz="1800" b="1" u="sng" dirty="0" smtClean="0"/>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35</a:t>
            </a:fld>
            <a:endParaRPr lang="en-US"/>
          </a:p>
        </p:txBody>
      </p:sp>
    </p:spTree>
    <p:extLst>
      <p:ext uri="{BB962C8B-B14F-4D97-AF65-F5344CB8AC3E}">
        <p14:creationId xmlns:p14="http://schemas.microsoft.com/office/powerpoint/2010/main" val="391620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 lvl="2" indent="0">
              <a:buNone/>
            </a:pPr>
            <a:r>
              <a:rPr lang="en-US" sz="2600" b="1" u="sng" dirty="0" smtClean="0"/>
              <a:t>GOAL</a:t>
            </a:r>
          </a:p>
          <a:p>
            <a:pPr marL="9525" lvl="2" indent="0">
              <a:lnSpc>
                <a:spcPct val="170000"/>
              </a:lnSpc>
              <a:buNone/>
            </a:pPr>
            <a:r>
              <a:rPr lang="en-US" sz="2600" dirty="0" smtClean="0"/>
              <a:t>Complete Congressional &amp; Legislative District Maps supported by a wide variety of groups submitted to the commission.</a:t>
            </a:r>
          </a:p>
          <a:p>
            <a:pPr marL="9525" lvl="2" indent="0">
              <a:buNone/>
            </a:pPr>
            <a:endParaRPr lang="en-US" sz="2600" b="1" u="sng" dirty="0" smtClean="0"/>
          </a:p>
          <a:p>
            <a:pPr marL="9525" lvl="2" indent="0">
              <a:buNone/>
            </a:pPr>
            <a:r>
              <a:rPr lang="en-US" sz="2600" b="1" u="sng" dirty="0" smtClean="0"/>
              <a:t>STEPS</a:t>
            </a:r>
          </a:p>
          <a:p>
            <a:pPr lvl="1">
              <a:spcBef>
                <a:spcPts val="200"/>
              </a:spcBef>
            </a:pPr>
            <a:r>
              <a:rPr lang="en-US" dirty="0" smtClean="0"/>
              <a:t>Talk to a friend or neighbor about their district &amp; let us know!</a:t>
            </a:r>
          </a:p>
          <a:p>
            <a:pPr lvl="1">
              <a:spcBef>
                <a:spcPts val="200"/>
              </a:spcBef>
            </a:pPr>
            <a:r>
              <a:rPr lang="en-US" dirty="0" smtClean="0"/>
              <a:t>Host Redistricting Forums and ask about district changes</a:t>
            </a:r>
          </a:p>
          <a:p>
            <a:pPr lvl="1">
              <a:spcBef>
                <a:spcPts val="200"/>
              </a:spcBef>
            </a:pPr>
            <a:r>
              <a:rPr lang="en-US" dirty="0" smtClean="0"/>
              <a:t>Solicit technology experts and/or resources</a:t>
            </a:r>
          </a:p>
          <a:p>
            <a:pPr lvl="1">
              <a:spcBef>
                <a:spcPts val="200"/>
              </a:spcBef>
            </a:pPr>
            <a:r>
              <a:rPr lang="en-US" dirty="0" smtClean="0"/>
              <a:t>Educate the media about the maps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39</a:t>
            </a:fld>
            <a:endParaRPr lang="en-US"/>
          </a:p>
        </p:txBody>
      </p:sp>
    </p:spTree>
    <p:extLst>
      <p:ext uri="{BB962C8B-B14F-4D97-AF65-F5344CB8AC3E}">
        <p14:creationId xmlns:p14="http://schemas.microsoft.com/office/powerpoint/2010/main" val="1737163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Analyze Washington State from difference perspectives:</a:t>
            </a:r>
          </a:p>
          <a:p>
            <a:pPr marL="457200" indent="-457200">
              <a:buFont typeface="+mj-lt"/>
              <a:buAutoNum type="arabicPeriod"/>
            </a:pPr>
            <a:r>
              <a:rPr lang="en-US" sz="1200" dirty="0" smtClean="0"/>
              <a:t>Race / ethnicity </a:t>
            </a:r>
          </a:p>
          <a:p>
            <a:pPr marL="457200" indent="-457200">
              <a:buFont typeface="+mj-lt"/>
              <a:buAutoNum type="arabicPeriod"/>
            </a:pPr>
            <a:r>
              <a:rPr lang="en-US" sz="1200" dirty="0" smtClean="0"/>
              <a:t>Socio- Economic / Education level</a:t>
            </a:r>
          </a:p>
          <a:p>
            <a:pPr marL="457200" indent="-457200">
              <a:buFont typeface="+mj-lt"/>
              <a:buAutoNum type="arabicPeriod"/>
            </a:pPr>
            <a:r>
              <a:rPr lang="en-US" sz="1200" dirty="0" smtClean="0"/>
              <a:t>Environmental Factors – watershed, habitat</a:t>
            </a:r>
          </a:p>
          <a:p>
            <a:pPr marL="457200" indent="-457200">
              <a:buFont typeface="+mj-lt"/>
              <a:buAutoNum type="arabicPeriod"/>
            </a:pPr>
            <a:r>
              <a:rPr lang="en-US" sz="1200" dirty="0" smtClean="0"/>
              <a:t>Religion and Tribal Affiliation</a:t>
            </a:r>
          </a:p>
          <a:p>
            <a:pPr marL="457200" indent="-457200">
              <a:buFont typeface="+mj-lt"/>
              <a:buAutoNum type="arabicPeriod"/>
            </a:pPr>
            <a:r>
              <a:rPr lang="en-US" sz="1200" dirty="0" smtClean="0"/>
              <a:t>Business interest / Industry Employment</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43</a:t>
            </a:fld>
            <a:endParaRPr lang="en-US"/>
          </a:p>
        </p:txBody>
      </p:sp>
    </p:spTree>
    <p:extLst>
      <p:ext uri="{BB962C8B-B14F-4D97-AF65-F5344CB8AC3E}">
        <p14:creationId xmlns:p14="http://schemas.microsoft.com/office/powerpoint/2010/main" val="317510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smtClean="0"/>
              <a:t>2017 Hispanic population = 12.7%</a:t>
            </a:r>
            <a:endParaRPr lang="en-US" sz="1800" dirty="0"/>
          </a:p>
        </p:txBody>
      </p:sp>
      <p:sp>
        <p:nvSpPr>
          <p:cNvPr id="4" name="Slide Number Placeholder 3"/>
          <p:cNvSpPr>
            <a:spLocks noGrp="1"/>
          </p:cNvSpPr>
          <p:nvPr>
            <p:ph type="sldNum" sz="quarter" idx="10"/>
          </p:nvPr>
        </p:nvSpPr>
        <p:spPr/>
        <p:txBody>
          <a:bodyPr/>
          <a:lstStyle/>
          <a:p>
            <a:fld id="{29AC367C-D2AE-074E-8441-9F2631729974}" type="slidenum">
              <a:rPr lang="en-US" smtClean="0"/>
              <a:t>44</a:t>
            </a:fld>
            <a:endParaRPr lang="en-US"/>
          </a:p>
        </p:txBody>
      </p:sp>
    </p:spTree>
    <p:extLst>
      <p:ext uri="{BB962C8B-B14F-4D97-AF65-F5344CB8AC3E}">
        <p14:creationId xmlns:p14="http://schemas.microsoft.com/office/powerpoint/2010/main" val="3716466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45</a:t>
            </a:fld>
            <a:endParaRPr lang="en-US"/>
          </a:p>
        </p:txBody>
      </p:sp>
    </p:spTree>
    <p:extLst>
      <p:ext uri="{BB962C8B-B14F-4D97-AF65-F5344CB8AC3E}">
        <p14:creationId xmlns:p14="http://schemas.microsoft.com/office/powerpoint/2010/main" val="50934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solidFill>
                  <a:schemeClr val="tx1"/>
                </a:solidFill>
              </a:rPr>
              <a:t>Understand basics of Redistricting and Reapportionment processes</a:t>
            </a:r>
          </a:p>
          <a:p>
            <a:pPr marL="457200" indent="-457200">
              <a:buFont typeface="+mj-lt"/>
              <a:buAutoNum type="arabicPeriod"/>
            </a:pPr>
            <a:r>
              <a:rPr lang="en-US" sz="1200" dirty="0">
                <a:solidFill>
                  <a:schemeClr val="tx1"/>
                </a:solidFill>
              </a:rPr>
              <a:t>Understand the history and importance of redistricting  to political power</a:t>
            </a:r>
          </a:p>
          <a:p>
            <a:pPr marL="457200" indent="-457200">
              <a:buFont typeface="+mj-lt"/>
              <a:buAutoNum type="arabicPeriod"/>
            </a:pPr>
            <a:r>
              <a:rPr lang="en-US" sz="1200" dirty="0">
                <a:solidFill>
                  <a:schemeClr val="tx1"/>
                </a:solidFill>
              </a:rPr>
              <a:t>Action Plan – Discuss what actions you can take to improve our democratic process</a:t>
            </a:r>
          </a:p>
          <a:p>
            <a:pPr marL="457200" indent="-457200">
              <a:buFont typeface="+mj-lt"/>
              <a:buAutoNum type="arabicPeriod"/>
            </a:pPr>
            <a:endParaRPr lang="en-US" sz="1200" dirty="0">
              <a:solidFill>
                <a:schemeClr val="tx1"/>
              </a:solidFill>
            </a:endParaRPr>
          </a:p>
          <a:p>
            <a:pPr marL="457200" indent="-457200">
              <a:buFont typeface="+mj-lt"/>
              <a:buAutoNum type="arabicPeriod"/>
            </a:pPr>
            <a:endParaRPr lang="en-US" sz="1200" dirty="0">
              <a:solidFill>
                <a:schemeClr val="tx1"/>
              </a:solidFill>
            </a:endParaRPr>
          </a:p>
          <a:p>
            <a:pPr marL="457200" indent="-457200">
              <a:buFont typeface="+mj-lt"/>
              <a:buAutoNum type="arabicPeriod"/>
            </a:pPr>
            <a:r>
              <a:rPr lang="en-US" sz="1200" dirty="0"/>
              <a:t>Introduction</a:t>
            </a:r>
          </a:p>
          <a:p>
            <a:pPr marL="457200" indent="-457200">
              <a:buFont typeface="+mj-lt"/>
              <a:buAutoNum type="arabicPeriod"/>
            </a:pPr>
            <a:r>
              <a:rPr lang="en-US" sz="1200" dirty="0"/>
              <a:t>Definitions</a:t>
            </a:r>
          </a:p>
          <a:p>
            <a:pPr marL="457200" indent="-457200">
              <a:buFont typeface="+mj-lt"/>
              <a:buAutoNum type="arabicPeriod"/>
            </a:pPr>
            <a:r>
              <a:rPr lang="en-US" sz="1200" dirty="0"/>
              <a:t>National View</a:t>
            </a:r>
          </a:p>
          <a:p>
            <a:pPr marL="457200" indent="-457200">
              <a:buFont typeface="+mj-lt"/>
              <a:buAutoNum type="arabicPeriod"/>
            </a:pPr>
            <a:r>
              <a:rPr lang="en-US" sz="1200" dirty="0"/>
              <a:t>Washington State View</a:t>
            </a:r>
          </a:p>
          <a:p>
            <a:pPr marL="457200" indent="-457200">
              <a:buFont typeface="+mj-lt"/>
              <a:buAutoNum type="arabicPeriod"/>
            </a:pPr>
            <a:r>
              <a:rPr lang="en-US" sz="1200" dirty="0"/>
              <a:t>Questions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a:t>
            </a:fld>
            <a:endParaRPr lang="en-US"/>
          </a:p>
        </p:txBody>
      </p:sp>
    </p:spTree>
    <p:extLst>
      <p:ext uri="{BB962C8B-B14F-4D97-AF65-F5344CB8AC3E}">
        <p14:creationId xmlns:p14="http://schemas.microsoft.com/office/powerpoint/2010/main" val="1973707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Representative Slade Gorton (future WA Attorney General and 3-term U.S. Senator) and Representative Mary Ellen McCaffree planned the 1965 redistricting bill with the following philosophy. </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48</a:t>
            </a:fld>
            <a:endParaRPr lang="en-US"/>
          </a:p>
        </p:txBody>
      </p:sp>
    </p:spTree>
    <p:extLst>
      <p:ext uri="{BB962C8B-B14F-4D97-AF65-F5344CB8AC3E}">
        <p14:creationId xmlns:p14="http://schemas.microsoft.com/office/powerpoint/2010/main" val="1603188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District</a:t>
            </a:r>
            <a:r>
              <a:rPr lang="en-US" baseline="0" dirty="0" smtClean="0"/>
              <a:t> 7 - </a:t>
            </a:r>
            <a:r>
              <a:rPr lang="en-US" dirty="0" smtClean="0"/>
              <a:t>McDermott</a:t>
            </a:r>
            <a:r>
              <a:rPr lang="en-US" baseline="0" dirty="0" smtClean="0"/>
              <a:t> before </a:t>
            </a:r>
            <a:r>
              <a:rPr lang="en-US" baseline="0" dirty="0" err="1" smtClean="0"/>
              <a:t>Jayapal</a:t>
            </a:r>
            <a:r>
              <a:rPr lang="en-US" baseline="0" dirty="0" smtClean="0"/>
              <a:t> in 2016</a:t>
            </a:r>
          </a:p>
          <a:p>
            <a:r>
              <a:rPr lang="en-US" baseline="0" dirty="0" smtClean="0"/>
              <a:t>District 4 Doc </a:t>
            </a:r>
            <a:r>
              <a:rPr lang="en-US" baseline="0" dirty="0" err="1" smtClean="0"/>
              <a:t>hastingsk</a:t>
            </a:r>
            <a:r>
              <a:rPr lang="en-US" baseline="0" dirty="0" smtClean="0"/>
              <a:t> before Newhouse in 2014</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49</a:t>
            </a:fld>
            <a:endParaRPr lang="en-US"/>
          </a:p>
        </p:txBody>
      </p:sp>
    </p:spTree>
    <p:extLst>
      <p:ext uri="{BB962C8B-B14F-4D97-AF65-F5344CB8AC3E}">
        <p14:creationId xmlns:p14="http://schemas.microsoft.com/office/powerpoint/2010/main" val="662645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Washington State’s first majority-minority congressional district  - District 9</a:t>
            </a:r>
          </a:p>
          <a:p>
            <a:endParaRPr lang="en-US" dirty="0" smtClean="0"/>
          </a:p>
          <a:p>
            <a:r>
              <a:rPr lang="en-US" dirty="0" smtClean="0"/>
              <a:t>Washington</a:t>
            </a:r>
          </a:p>
          <a:p>
            <a:r>
              <a:rPr lang="en-US" dirty="0" smtClean="0"/>
              <a:t>District 9	</a:t>
            </a:r>
          </a:p>
          <a:p>
            <a:r>
              <a:rPr lang="en-US" dirty="0" smtClean="0"/>
              <a:t>11.7% - Hispanic</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49.1%	</a:t>
            </a:r>
            <a:r>
              <a:rPr lang="en-US" baseline="0" dirty="0" smtClean="0"/>
              <a:t> - </a:t>
            </a:r>
            <a:r>
              <a:rPr lang="en-US" dirty="0" smtClean="0"/>
              <a:t>White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11%-  Black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0.6%</a:t>
            </a:r>
            <a:r>
              <a:rPr lang="en-US" baseline="0" dirty="0" smtClean="0"/>
              <a:t> - </a:t>
            </a:r>
            <a:r>
              <a:rPr lang="en-US" dirty="0" smtClean="0"/>
              <a:t>Native American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21.2%</a:t>
            </a:r>
            <a:r>
              <a:rPr lang="en-US" baseline="0" dirty="0" smtClean="0"/>
              <a:t> - </a:t>
            </a:r>
            <a:r>
              <a:rPr lang="en-US" dirty="0" smtClean="0"/>
              <a:t>Asian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 -  Pacific Islander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0.3% -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 - Multiple Races</a:t>
            </a:r>
            <a:r>
              <a:rPr lang="en-US" baseline="0" dirty="0" smtClean="0"/>
              <a:t> </a:t>
            </a:r>
            <a:r>
              <a:rPr lang="en-US" dirty="0" smtClean="0"/>
              <a:t>	</a:t>
            </a:r>
          </a:p>
          <a:p>
            <a:endParaRPr lang="en-US" dirty="0" smtClean="0"/>
          </a:p>
          <a:p>
            <a:endParaRPr lang="en-US" dirty="0" smtClean="0"/>
          </a:p>
          <a:p>
            <a:r>
              <a:rPr lang="en-US" dirty="0" smtClean="0"/>
              <a:t>Source: United States Census Bureau, "2009-2013 American Community Survey 5-Year Estimates," accessed April 8, 2015</a:t>
            </a:r>
          </a:p>
          <a:p>
            <a:endParaRPr lang="en-US" dirty="0" smtClean="0"/>
          </a:p>
          <a:p>
            <a:r>
              <a:rPr lang="en-US" dirty="0" smtClean="0"/>
              <a:t>https://</a:t>
            </a:r>
            <a:r>
              <a:rPr lang="en-US" dirty="0" err="1" smtClean="0"/>
              <a:t>ballotpedia.org</a:t>
            </a:r>
            <a:r>
              <a:rPr lang="en-US" dirty="0" smtClean="0"/>
              <a:t>/Majority-</a:t>
            </a:r>
            <a:r>
              <a:rPr lang="en-US" dirty="0" err="1" smtClean="0"/>
              <a:t>minority_districts</a:t>
            </a:r>
            <a:endParaRPr lang="en-US" dirty="0" smtClean="0"/>
          </a:p>
          <a:p>
            <a:endParaRPr lang="en-US" dirty="0" smtClean="0"/>
          </a:p>
          <a:p>
            <a:r>
              <a:rPr lang="en-US" dirty="0" smtClean="0"/>
              <a:t>As of 2013, the United States was home </a:t>
            </a:r>
            <a:r>
              <a:rPr lang="en-US" b="1" dirty="0" smtClean="0"/>
              <a:t>to 113 congressional majority-minority districts</a:t>
            </a:r>
            <a:r>
              <a:rPr lang="en-US" dirty="0" smtClean="0"/>
              <a:t>. This represented </a:t>
            </a:r>
            <a:r>
              <a:rPr lang="en-US" b="1" dirty="0" smtClean="0"/>
              <a:t>approximately 26 percent </a:t>
            </a:r>
            <a:r>
              <a:rPr lang="en-US" dirty="0" smtClean="0"/>
              <a:t>of the nation's 435 House districts. 18 are held by Republicans,</a:t>
            </a:r>
            <a:r>
              <a:rPr lang="en-US" baseline="0" dirty="0" smtClean="0"/>
              <a:t> the rest are held by Democrats.</a:t>
            </a:r>
            <a:endParaRPr lang="en-US" dirty="0" smtClean="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50</a:t>
            </a:fld>
            <a:endParaRPr lang="en-US"/>
          </a:p>
        </p:txBody>
      </p:sp>
    </p:spTree>
    <p:extLst>
      <p:ext uri="{BB962C8B-B14F-4D97-AF65-F5344CB8AC3E}">
        <p14:creationId xmlns:p14="http://schemas.microsoft.com/office/powerpoint/2010/main" val="101659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 lvl="2" indent="0">
              <a:buNone/>
            </a:pPr>
            <a:r>
              <a:rPr lang="en-US" sz="2600" b="1" u="sng" dirty="0" smtClean="0"/>
              <a:t>GOAL</a:t>
            </a:r>
          </a:p>
          <a:p>
            <a:pPr marL="9525" lvl="2" indent="0">
              <a:lnSpc>
                <a:spcPct val="170000"/>
              </a:lnSpc>
              <a:buNone/>
            </a:pPr>
            <a:r>
              <a:rPr lang="en-US" sz="2600" dirty="0" smtClean="0"/>
              <a:t>Complete Congressional &amp; Legislative District Maps supported by a wide variety of groups submitted to the commission.</a:t>
            </a:r>
          </a:p>
          <a:p>
            <a:pPr marL="9525" lvl="2" indent="0">
              <a:buNone/>
            </a:pPr>
            <a:endParaRPr lang="en-US" sz="2600" b="1" u="sng" dirty="0" smtClean="0"/>
          </a:p>
          <a:p>
            <a:pPr marL="9525" lvl="2" indent="0">
              <a:buNone/>
            </a:pPr>
            <a:r>
              <a:rPr lang="en-US" sz="2600" b="1" u="sng" dirty="0" smtClean="0"/>
              <a:t>STEPS</a:t>
            </a:r>
          </a:p>
          <a:p>
            <a:pPr lvl="1">
              <a:spcBef>
                <a:spcPts val="200"/>
              </a:spcBef>
            </a:pPr>
            <a:r>
              <a:rPr lang="en-US" dirty="0" smtClean="0"/>
              <a:t>Talk to a friend or neighbor about their district &amp; let us know!</a:t>
            </a:r>
          </a:p>
          <a:p>
            <a:pPr lvl="1">
              <a:spcBef>
                <a:spcPts val="200"/>
              </a:spcBef>
            </a:pPr>
            <a:r>
              <a:rPr lang="en-US" dirty="0" smtClean="0"/>
              <a:t>Host Redistricting Forums and ask about district changes</a:t>
            </a:r>
          </a:p>
          <a:p>
            <a:pPr lvl="1">
              <a:spcBef>
                <a:spcPts val="200"/>
              </a:spcBef>
            </a:pPr>
            <a:r>
              <a:rPr lang="en-US" dirty="0" smtClean="0"/>
              <a:t>Solicit technology experts and/or resources</a:t>
            </a:r>
          </a:p>
          <a:p>
            <a:pPr lvl="1">
              <a:spcBef>
                <a:spcPts val="200"/>
              </a:spcBef>
            </a:pPr>
            <a:r>
              <a:rPr lang="en-US" dirty="0" smtClean="0"/>
              <a:t>Educate the media about the maps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51</a:t>
            </a:fld>
            <a:endParaRPr lang="en-US"/>
          </a:p>
        </p:txBody>
      </p:sp>
    </p:spTree>
    <p:extLst>
      <p:ext uri="{BB962C8B-B14F-4D97-AF65-F5344CB8AC3E}">
        <p14:creationId xmlns:p14="http://schemas.microsoft.com/office/powerpoint/2010/main" val="569933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 lvl="2" indent="0">
              <a:buNone/>
            </a:pPr>
            <a:r>
              <a:rPr lang="en-US" sz="2600" b="1" u="sng" dirty="0" smtClean="0"/>
              <a:t>GOAL</a:t>
            </a:r>
          </a:p>
          <a:p>
            <a:pPr marL="9525" lvl="2" indent="0">
              <a:lnSpc>
                <a:spcPct val="170000"/>
              </a:lnSpc>
              <a:buNone/>
            </a:pPr>
            <a:r>
              <a:rPr lang="en-US" sz="2600" dirty="0" smtClean="0"/>
              <a:t>Complete Congressional &amp; Legislative District Maps supported by a wide variety of groups submitted to the commission.</a:t>
            </a:r>
          </a:p>
          <a:p>
            <a:pPr marL="9525" lvl="2" indent="0">
              <a:buNone/>
            </a:pPr>
            <a:endParaRPr lang="en-US" sz="2600" b="1" u="sng" dirty="0" smtClean="0"/>
          </a:p>
          <a:p>
            <a:pPr marL="9525" lvl="2" indent="0">
              <a:buNone/>
            </a:pPr>
            <a:r>
              <a:rPr lang="en-US" sz="2600" b="1" u="sng" dirty="0" smtClean="0"/>
              <a:t>STEPS</a:t>
            </a:r>
          </a:p>
          <a:p>
            <a:pPr lvl="1">
              <a:spcBef>
                <a:spcPts val="200"/>
              </a:spcBef>
            </a:pPr>
            <a:r>
              <a:rPr lang="en-US" dirty="0" smtClean="0"/>
              <a:t>Talk to a friend or neighbor about their district &amp; let us know!</a:t>
            </a:r>
          </a:p>
          <a:p>
            <a:pPr lvl="1">
              <a:spcBef>
                <a:spcPts val="200"/>
              </a:spcBef>
            </a:pPr>
            <a:r>
              <a:rPr lang="en-US" dirty="0" smtClean="0"/>
              <a:t>Host Redistricting Forums and ask about district changes</a:t>
            </a:r>
          </a:p>
          <a:p>
            <a:pPr lvl="1">
              <a:spcBef>
                <a:spcPts val="200"/>
              </a:spcBef>
            </a:pPr>
            <a:r>
              <a:rPr lang="en-US" dirty="0" smtClean="0"/>
              <a:t>Solicit technology experts and/or resources</a:t>
            </a:r>
          </a:p>
          <a:p>
            <a:pPr lvl="1">
              <a:spcBef>
                <a:spcPts val="200"/>
              </a:spcBef>
            </a:pPr>
            <a:r>
              <a:rPr lang="en-US" dirty="0" smtClean="0"/>
              <a:t>Educate the media about the maps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52</a:t>
            </a:fld>
            <a:endParaRPr lang="en-US"/>
          </a:p>
        </p:txBody>
      </p:sp>
    </p:spTree>
    <p:extLst>
      <p:ext uri="{BB962C8B-B14F-4D97-AF65-F5344CB8AC3E}">
        <p14:creationId xmlns:p14="http://schemas.microsoft.com/office/powerpoint/2010/main" val="1843641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Five-member independent commission,</a:t>
            </a:r>
          </a:p>
          <a:p>
            <a:pPr lvl="1"/>
            <a:r>
              <a:rPr lang="en-US" sz="1600" dirty="0"/>
              <a:t> </a:t>
            </a:r>
            <a:r>
              <a:rPr lang="en-US" sz="1600" b="1" dirty="0"/>
              <a:t>requires 3 of 4 voting members </a:t>
            </a:r>
            <a:r>
              <a:rPr lang="en-US" sz="1600" dirty="0"/>
              <a:t>to pass. </a:t>
            </a:r>
          </a:p>
          <a:p>
            <a:r>
              <a:rPr lang="en-US" sz="1800" dirty="0"/>
              <a:t>Established by constitutional amendment in 1983.</a:t>
            </a:r>
          </a:p>
          <a:p>
            <a:r>
              <a:rPr lang="en-US" sz="1800" dirty="0"/>
              <a:t>The majority and minority leaders of the Washington State Senate and Washington House each appoint one registered</a:t>
            </a:r>
          </a:p>
          <a:p>
            <a:pPr lvl="1"/>
            <a:r>
              <a:rPr lang="en-US" sz="1800" dirty="0"/>
              <a:t>No elected officials or party officers in prior two-year period</a:t>
            </a:r>
          </a:p>
          <a:p>
            <a:pPr lvl="1"/>
            <a:r>
              <a:rPr lang="en-US" sz="1800" dirty="0"/>
              <a:t>No registered lobbyists within the past year  </a:t>
            </a:r>
          </a:p>
          <a:p>
            <a:r>
              <a:rPr lang="en-US" sz="1800" dirty="0"/>
              <a:t>Commission's chair:</a:t>
            </a:r>
          </a:p>
          <a:p>
            <a:pPr lvl="1"/>
            <a:r>
              <a:rPr lang="en-US" sz="1800" b="1" dirty="0"/>
              <a:t>Non-voting </a:t>
            </a:r>
            <a:r>
              <a:rPr lang="en-US" sz="1800" dirty="0"/>
              <a:t>member, non-partisan</a:t>
            </a:r>
          </a:p>
          <a:p>
            <a:pPr lvl="1"/>
            <a:r>
              <a:rPr lang="en-US" sz="1800" dirty="0"/>
              <a:t>Appointed by four other commissioners</a:t>
            </a:r>
          </a:p>
          <a:p>
            <a:pPr lvl="1"/>
            <a:r>
              <a:rPr lang="en-US" sz="1800" dirty="0"/>
              <a:t>In the event that the four voting commissioners cannot agree on a chair, the Washington Supreme Court must appoint one.</a:t>
            </a:r>
          </a:p>
          <a:p>
            <a:r>
              <a:rPr lang="en-US" sz="1800" dirty="0"/>
              <a:t>Legislature </a:t>
            </a:r>
            <a:r>
              <a:rPr lang="en-US" sz="1800" b="1" dirty="0"/>
              <a:t>has 30 days </a:t>
            </a:r>
            <a:r>
              <a:rPr lang="en-US" sz="1800" dirty="0"/>
              <a:t>to amend the commission's maps by </a:t>
            </a:r>
            <a:r>
              <a:rPr lang="en-US" sz="1800" b="1" dirty="0"/>
              <a:t>a two-thirds vote </a:t>
            </a:r>
            <a:r>
              <a:rPr lang="en-US" sz="1800" dirty="0"/>
              <a:t>in each chamber, can only </a:t>
            </a:r>
            <a:r>
              <a:rPr lang="en-US" sz="1800" b="1" dirty="0"/>
              <a:t>affect less then 2% </a:t>
            </a:r>
            <a:r>
              <a:rPr lang="en-US" sz="1800" dirty="0"/>
              <a:t>of district</a:t>
            </a:r>
          </a:p>
          <a:p>
            <a:endParaRPr lang="en-US" sz="1800" dirty="0"/>
          </a:p>
          <a:p>
            <a:endParaRPr lang="en-US" sz="18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Chair: Laura Powell – chemist, corporate</a:t>
            </a:r>
            <a:r>
              <a:rPr lang="en-US" sz="1200" b="0" i="0" u="none" kern="1200" baseline="0" dirty="0">
                <a:solidFill>
                  <a:schemeClr val="tx1"/>
                </a:solidFill>
                <a:effectLst/>
                <a:latin typeface="+mn-lt"/>
                <a:ea typeface="+mn-ea"/>
                <a:cs typeface="+mn-cs"/>
              </a:rPr>
              <a:t> and federal </a:t>
            </a:r>
            <a:r>
              <a:rPr lang="en-US" sz="1200" b="0" i="0" u="none" kern="1200" baseline="0" dirty="0" err="1">
                <a:solidFill>
                  <a:schemeClr val="tx1"/>
                </a:solidFill>
                <a:effectLst/>
                <a:latin typeface="+mn-lt"/>
                <a:ea typeface="+mn-ea"/>
                <a:cs typeface="+mn-cs"/>
              </a:rPr>
              <a:t>gov</a:t>
            </a:r>
            <a:r>
              <a:rPr lang="en-US" sz="1200" b="0" i="0" u="none" kern="1200" baseline="0" dirty="0">
                <a:solidFill>
                  <a:schemeClr val="tx1"/>
                </a:solidFill>
                <a:effectLst/>
                <a:latin typeface="+mn-lt"/>
                <a:ea typeface="+mn-ea"/>
                <a:cs typeface="+mn-cs"/>
              </a:rPr>
              <a:t> experience, from Tri Cities.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Sen Rep: Slade Gorton – lawyer,, state house representative </a:t>
            </a:r>
            <a:r>
              <a:rPr lang="en-US" sz="1200" b="0" i="0" u="none" kern="1200" dirty="0" err="1">
                <a:solidFill>
                  <a:schemeClr val="tx1"/>
                </a:solidFill>
                <a:effectLst/>
                <a:latin typeface="+mn-lt"/>
                <a:ea typeface="+mn-ea"/>
                <a:cs typeface="+mn-cs"/>
              </a:rPr>
              <a:t>AG,congress</a:t>
            </a:r>
            <a:r>
              <a:rPr lang="en-US" sz="1200" b="0" i="0" u="none" kern="1200" dirty="0">
                <a:solidFill>
                  <a:schemeClr val="tx1"/>
                </a:solidFill>
                <a:effectLst/>
                <a:latin typeface="+mn-lt"/>
                <a:ea typeface="+mn-ea"/>
                <a:cs typeface="+mn-cs"/>
              </a:rPr>
              <a:t> senator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Sen – Dems: Tim </a:t>
            </a:r>
            <a:r>
              <a:rPr lang="en-US" sz="1200" b="0" u="none" kern="1200" dirty="0" err="1">
                <a:solidFill>
                  <a:schemeClr val="tx1"/>
                </a:solidFill>
                <a:effectLst/>
                <a:latin typeface="+mn-lt"/>
                <a:ea typeface="+mn-ea"/>
                <a:cs typeface="+mn-cs"/>
              </a:rPr>
              <a:t>Ceis</a:t>
            </a:r>
            <a:r>
              <a:rPr lang="en-US" sz="1200" b="0" u="none" kern="1200" dirty="0">
                <a:solidFill>
                  <a:schemeClr val="tx1"/>
                </a:solidFill>
                <a:effectLst/>
                <a:latin typeface="+mn-lt"/>
                <a:ea typeface="+mn-ea"/>
                <a:cs typeface="+mn-cs"/>
              </a:rPr>
              <a:t> – lawyer, chief of staff</a:t>
            </a:r>
            <a:r>
              <a:rPr lang="en-US" sz="1200" b="0" u="none" kern="1200" baseline="0" dirty="0">
                <a:solidFill>
                  <a:schemeClr val="tx1"/>
                </a:solidFill>
                <a:effectLst/>
                <a:latin typeface="+mn-lt"/>
                <a:ea typeface="+mn-ea"/>
                <a:cs typeface="+mn-cs"/>
              </a:rPr>
              <a:t> position at city and county,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a:solidFill>
                  <a:schemeClr val="tx1"/>
                </a:solidFill>
                <a:effectLst/>
                <a:latin typeface="+mn-lt"/>
                <a:ea typeface="+mn-ea"/>
                <a:cs typeface="+mn-cs"/>
              </a:rPr>
              <a:t>House Rep: </a:t>
            </a:r>
            <a:r>
              <a:rPr lang="en-US" sz="1200" b="0" u="none" kern="1200" dirty="0">
                <a:solidFill>
                  <a:schemeClr val="tx1"/>
                </a:solidFill>
                <a:effectLst/>
                <a:latin typeface="+mn-lt"/>
                <a:ea typeface="+mn-ea"/>
                <a:cs typeface="+mn-cs"/>
              </a:rPr>
              <a:t>Tom Huff – Sears exec – Retail, former House Representative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House Dems:</a:t>
            </a:r>
            <a:r>
              <a:rPr lang="en-US" sz="1200" b="0" i="0" u="none" kern="1200" baseline="0" dirty="0">
                <a:solidFill>
                  <a:schemeClr val="tx1"/>
                </a:solidFill>
                <a:effectLst/>
                <a:latin typeface="+mn-lt"/>
                <a:ea typeface="+mn-ea"/>
                <a:cs typeface="+mn-cs"/>
              </a:rPr>
              <a:t> </a:t>
            </a:r>
            <a:r>
              <a:rPr lang="en-US" sz="1200" b="0" u="none" kern="1200" dirty="0">
                <a:solidFill>
                  <a:schemeClr val="tx1"/>
                </a:solidFill>
                <a:effectLst/>
                <a:latin typeface="+mn-lt"/>
                <a:ea typeface="+mn-ea"/>
                <a:cs typeface="+mn-cs"/>
              </a:rPr>
              <a:t>Dean Foster, - chief clerk, </a:t>
            </a:r>
            <a:r>
              <a:rPr lang="en-US" sz="1200" b="0" u="none" kern="1200" dirty="0" err="1">
                <a:solidFill>
                  <a:schemeClr val="tx1"/>
                </a:solidFill>
                <a:effectLst/>
                <a:latin typeface="+mn-lt"/>
                <a:ea typeface="+mn-ea"/>
                <a:cs typeface="+mn-cs"/>
              </a:rPr>
              <a:t>gov</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gardners</a:t>
            </a:r>
            <a:r>
              <a:rPr lang="en-US" sz="1200" b="0" u="none" kern="1200" baseline="0" dirty="0">
                <a:solidFill>
                  <a:schemeClr val="tx1"/>
                </a:solidFill>
                <a:effectLst/>
                <a:latin typeface="+mn-lt"/>
                <a:ea typeface="+mn-ea"/>
                <a:cs typeface="+mn-cs"/>
              </a:rPr>
              <a:t> chief of staff, served on 2001 commission</a:t>
            </a:r>
            <a:endParaRPr lang="en-US" sz="1200" b="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a:p>
            <a:endParaRPr lang="en-US" dirty="0"/>
          </a:p>
          <a:p>
            <a:r>
              <a:rPr lang="en-US" dirty="0"/>
              <a:t>Douglas Johnson, a redistricting expert and founder of the National Demographics Corporation, says “they’re pretty clearly better than the legislatures have been at taking the politics out.” Though legislatures are loath to cede power, several states have discussed the idea, with Nebraska and Illinois the most likely to switch to a commission, Johnson says.</a:t>
            </a:r>
          </a:p>
        </p:txBody>
      </p:sp>
      <p:sp>
        <p:nvSpPr>
          <p:cNvPr id="4" name="Slide Number Placeholder 3"/>
          <p:cNvSpPr>
            <a:spLocks noGrp="1"/>
          </p:cNvSpPr>
          <p:nvPr>
            <p:ph type="sldNum" sz="quarter" idx="10"/>
          </p:nvPr>
        </p:nvSpPr>
        <p:spPr/>
        <p:txBody>
          <a:bodyPr/>
          <a:lstStyle/>
          <a:p>
            <a:fld id="{29AC367C-D2AE-074E-8441-9F2631729974}" type="slidenum">
              <a:rPr lang="en-US" smtClean="0"/>
              <a:t>53</a:t>
            </a:fld>
            <a:endParaRPr lang="en-US"/>
          </a:p>
        </p:txBody>
      </p:sp>
    </p:spTree>
    <p:extLst>
      <p:ext uri="{BB962C8B-B14F-4D97-AF65-F5344CB8AC3E}">
        <p14:creationId xmlns:p14="http://schemas.microsoft.com/office/powerpoint/2010/main" val="54005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t>California Citizens Commission</a:t>
            </a:r>
          </a:p>
          <a:p>
            <a:pPr lvl="1"/>
            <a:r>
              <a:rPr lang="en-US" sz="1800" dirty="0"/>
              <a:t>14 members</a:t>
            </a:r>
          </a:p>
          <a:p>
            <a:pPr lvl="2"/>
            <a:r>
              <a:rPr lang="en-US" sz="1800" dirty="0"/>
              <a:t>5 Majority Party (Democrat)</a:t>
            </a:r>
          </a:p>
          <a:p>
            <a:pPr lvl="2"/>
            <a:r>
              <a:rPr lang="en-US" sz="1800" dirty="0"/>
              <a:t>5 Minority Party (“second most popular” Republican)</a:t>
            </a:r>
          </a:p>
          <a:p>
            <a:pPr lvl="2"/>
            <a:r>
              <a:rPr lang="en-US" sz="1800" dirty="0"/>
              <a:t>4 non-affiliated</a:t>
            </a:r>
          </a:p>
          <a:p>
            <a:r>
              <a:rPr lang="en-US" sz="2000" dirty="0"/>
              <a:t>Decides Legislative Districts (40), Congressional Districts (53) and Board of Equalization – CA tax commission  (4)</a:t>
            </a:r>
          </a:p>
          <a:p>
            <a:r>
              <a:rPr lang="en-US" sz="2000" dirty="0"/>
              <a:t>Process for selections</a:t>
            </a:r>
          </a:p>
          <a:p>
            <a:pPr marL="1143000" lvl="2" indent="-457200">
              <a:buFont typeface="+mj-lt"/>
              <a:buAutoNum type="arabicPeriod"/>
            </a:pPr>
            <a:r>
              <a:rPr lang="en-US" sz="1800" dirty="0"/>
              <a:t>State Auditor collected 5,000 completed applications ( 35K</a:t>
            </a:r>
            <a:r>
              <a:rPr lang="en-US" sz="1800" baseline="0" dirty="0"/>
              <a:t> </a:t>
            </a:r>
            <a:r>
              <a:rPr lang="en-US" sz="1800" baseline="0" dirty="0" err="1"/>
              <a:t>appied</a:t>
            </a:r>
            <a:r>
              <a:rPr lang="en-US" sz="1800" baseline="0" dirty="0"/>
              <a:t>, 5k qualified)</a:t>
            </a:r>
            <a:endParaRPr lang="en-US" sz="1800" dirty="0"/>
          </a:p>
          <a:p>
            <a:pPr marL="1143000" lvl="2" indent="-457200">
              <a:buFont typeface="+mj-lt"/>
              <a:buAutoNum type="arabicPeriod"/>
            </a:pPr>
            <a:r>
              <a:rPr lang="en-US" sz="1800" dirty="0"/>
              <a:t>3 Auditors selected 20 for each pool. </a:t>
            </a:r>
          </a:p>
          <a:p>
            <a:pPr marL="1143000" lvl="2" indent="-457200">
              <a:buFont typeface="+mj-lt"/>
              <a:buAutoNum type="arabicPeriod"/>
            </a:pPr>
            <a:r>
              <a:rPr lang="en-US" sz="1800" dirty="0"/>
              <a:t>Majority and Minority Party in each house selected 12 for each pool</a:t>
            </a:r>
          </a:p>
          <a:p>
            <a:pPr marL="1143000" lvl="2" indent="-457200">
              <a:buFont typeface="+mj-lt"/>
              <a:buAutoNum type="arabicPeriod"/>
            </a:pPr>
            <a:r>
              <a:rPr lang="en-US" sz="1800" dirty="0"/>
              <a:t>Auditor pulled 8 commissioners randomly -  (3,3,2)</a:t>
            </a:r>
          </a:p>
          <a:p>
            <a:pPr marL="1143000" lvl="2" indent="-457200">
              <a:buFont typeface="+mj-lt"/>
              <a:buAutoNum type="arabicPeriod"/>
            </a:pPr>
            <a:r>
              <a:rPr lang="en-US" sz="1800" dirty="0"/>
              <a:t>First 8 commissioners pick the the remaining 6  - (2,2,2)</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57</a:t>
            </a:fld>
            <a:endParaRPr lang="en-US"/>
          </a:p>
        </p:txBody>
      </p:sp>
    </p:spTree>
    <p:extLst>
      <p:ext uri="{BB962C8B-B14F-4D97-AF65-F5344CB8AC3E}">
        <p14:creationId xmlns:p14="http://schemas.microsoft.com/office/powerpoint/2010/main" val="228221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800" dirty="0"/>
          </a:p>
          <a:p>
            <a:endParaRPr lang="en-US" sz="18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Chair: Laura Powell – chemist, corporate</a:t>
            </a:r>
            <a:r>
              <a:rPr lang="en-US" sz="1200" b="0" i="0" u="none" kern="1200" baseline="0" dirty="0">
                <a:solidFill>
                  <a:schemeClr val="tx1"/>
                </a:solidFill>
                <a:effectLst/>
                <a:latin typeface="+mn-lt"/>
                <a:ea typeface="+mn-ea"/>
                <a:cs typeface="+mn-cs"/>
              </a:rPr>
              <a:t> and federal </a:t>
            </a:r>
            <a:r>
              <a:rPr lang="en-US" sz="1200" b="0" i="0" u="none" kern="1200" baseline="0" dirty="0" err="1">
                <a:solidFill>
                  <a:schemeClr val="tx1"/>
                </a:solidFill>
                <a:effectLst/>
                <a:latin typeface="+mn-lt"/>
                <a:ea typeface="+mn-ea"/>
                <a:cs typeface="+mn-cs"/>
              </a:rPr>
              <a:t>gov</a:t>
            </a:r>
            <a:r>
              <a:rPr lang="en-US" sz="1200" b="0" i="0" u="none" kern="1200" baseline="0" dirty="0">
                <a:solidFill>
                  <a:schemeClr val="tx1"/>
                </a:solidFill>
                <a:effectLst/>
                <a:latin typeface="+mn-lt"/>
                <a:ea typeface="+mn-ea"/>
                <a:cs typeface="+mn-cs"/>
              </a:rPr>
              <a:t> experience, from Tri Cities.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Sen Rep: Slade Gorton – lawyer,, state house representative </a:t>
            </a:r>
            <a:r>
              <a:rPr lang="en-US" sz="1200" b="0" i="0" u="none" kern="1200" dirty="0" err="1">
                <a:solidFill>
                  <a:schemeClr val="tx1"/>
                </a:solidFill>
                <a:effectLst/>
                <a:latin typeface="+mn-lt"/>
                <a:ea typeface="+mn-ea"/>
                <a:cs typeface="+mn-cs"/>
              </a:rPr>
              <a:t>AG,congress</a:t>
            </a:r>
            <a:r>
              <a:rPr lang="en-US" sz="1200" b="0" i="0" u="none" kern="1200" dirty="0">
                <a:solidFill>
                  <a:schemeClr val="tx1"/>
                </a:solidFill>
                <a:effectLst/>
                <a:latin typeface="+mn-lt"/>
                <a:ea typeface="+mn-ea"/>
                <a:cs typeface="+mn-cs"/>
              </a:rPr>
              <a:t> senator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Sen – Dems: Tim </a:t>
            </a:r>
            <a:r>
              <a:rPr lang="en-US" sz="1200" b="0" u="none" kern="1200" dirty="0" err="1">
                <a:solidFill>
                  <a:schemeClr val="tx1"/>
                </a:solidFill>
                <a:effectLst/>
                <a:latin typeface="+mn-lt"/>
                <a:ea typeface="+mn-ea"/>
                <a:cs typeface="+mn-cs"/>
              </a:rPr>
              <a:t>Ceis</a:t>
            </a:r>
            <a:r>
              <a:rPr lang="en-US" sz="1200" b="0" u="none" kern="1200" dirty="0">
                <a:solidFill>
                  <a:schemeClr val="tx1"/>
                </a:solidFill>
                <a:effectLst/>
                <a:latin typeface="+mn-lt"/>
                <a:ea typeface="+mn-ea"/>
                <a:cs typeface="+mn-cs"/>
              </a:rPr>
              <a:t> – lawyer, chief of staff</a:t>
            </a:r>
            <a:r>
              <a:rPr lang="en-US" sz="1200" b="0" u="none" kern="1200" baseline="0" dirty="0">
                <a:solidFill>
                  <a:schemeClr val="tx1"/>
                </a:solidFill>
                <a:effectLst/>
                <a:latin typeface="+mn-lt"/>
                <a:ea typeface="+mn-ea"/>
                <a:cs typeface="+mn-cs"/>
              </a:rPr>
              <a:t> position at city and county,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a:solidFill>
                  <a:schemeClr val="tx1"/>
                </a:solidFill>
                <a:effectLst/>
                <a:latin typeface="+mn-lt"/>
                <a:ea typeface="+mn-ea"/>
                <a:cs typeface="+mn-cs"/>
              </a:rPr>
              <a:t>House Rep: </a:t>
            </a:r>
            <a:r>
              <a:rPr lang="en-US" sz="1200" b="0" u="none" kern="1200" dirty="0">
                <a:solidFill>
                  <a:schemeClr val="tx1"/>
                </a:solidFill>
                <a:effectLst/>
                <a:latin typeface="+mn-lt"/>
                <a:ea typeface="+mn-ea"/>
                <a:cs typeface="+mn-cs"/>
              </a:rPr>
              <a:t>Tom Huff – Sears exec – Retail, former House Representative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House Dems:</a:t>
            </a:r>
            <a:r>
              <a:rPr lang="en-US" sz="1200" b="0" i="0" u="none" kern="1200" baseline="0" dirty="0">
                <a:solidFill>
                  <a:schemeClr val="tx1"/>
                </a:solidFill>
                <a:effectLst/>
                <a:latin typeface="+mn-lt"/>
                <a:ea typeface="+mn-ea"/>
                <a:cs typeface="+mn-cs"/>
              </a:rPr>
              <a:t> </a:t>
            </a:r>
            <a:r>
              <a:rPr lang="en-US" sz="1200" b="0" u="none" kern="1200" dirty="0">
                <a:solidFill>
                  <a:schemeClr val="tx1"/>
                </a:solidFill>
                <a:effectLst/>
                <a:latin typeface="+mn-lt"/>
                <a:ea typeface="+mn-ea"/>
                <a:cs typeface="+mn-cs"/>
              </a:rPr>
              <a:t>Dean Foster, - chief clerk, </a:t>
            </a:r>
            <a:r>
              <a:rPr lang="en-US" sz="1200" b="0" u="none" kern="1200" dirty="0" err="1">
                <a:solidFill>
                  <a:schemeClr val="tx1"/>
                </a:solidFill>
                <a:effectLst/>
                <a:latin typeface="+mn-lt"/>
                <a:ea typeface="+mn-ea"/>
                <a:cs typeface="+mn-cs"/>
              </a:rPr>
              <a:t>gov</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gardners</a:t>
            </a:r>
            <a:r>
              <a:rPr lang="en-US" sz="1200" b="0" u="none" kern="1200" baseline="0" dirty="0">
                <a:solidFill>
                  <a:schemeClr val="tx1"/>
                </a:solidFill>
                <a:effectLst/>
                <a:latin typeface="+mn-lt"/>
                <a:ea typeface="+mn-ea"/>
                <a:cs typeface="+mn-cs"/>
              </a:rPr>
              <a:t> chief of staff, served on 2001 commission</a:t>
            </a:r>
            <a:endParaRPr lang="en-US" sz="1200" b="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a:p>
            <a:endParaRPr lang="en-US" dirty="0"/>
          </a:p>
          <a:p>
            <a:r>
              <a:rPr lang="en-US" dirty="0"/>
              <a:t>Douglas Johnson, a redistricting expert and founder of the National Demographics Corporation, says “they’re pretty clearly better than the legislatures have been at taking the politics out.” Though legislatures are loath to cede power, several states have discussed the idea, with Nebraska and Illinois the most likely to switch to a commission, Johnson says.</a:t>
            </a:r>
          </a:p>
        </p:txBody>
      </p:sp>
      <p:sp>
        <p:nvSpPr>
          <p:cNvPr id="4" name="Slide Number Placeholder 3"/>
          <p:cNvSpPr>
            <a:spLocks noGrp="1"/>
          </p:cNvSpPr>
          <p:nvPr>
            <p:ph type="sldNum" sz="quarter" idx="10"/>
          </p:nvPr>
        </p:nvSpPr>
        <p:spPr/>
        <p:txBody>
          <a:bodyPr/>
          <a:lstStyle/>
          <a:p>
            <a:fld id="{29AC367C-D2AE-074E-8441-9F2631729974}" type="slidenum">
              <a:rPr lang="en-US" smtClean="0"/>
              <a:t>58</a:t>
            </a:fld>
            <a:endParaRPr lang="en-US"/>
          </a:p>
        </p:txBody>
      </p:sp>
    </p:spTree>
    <p:extLst>
      <p:ext uri="{BB962C8B-B14F-4D97-AF65-F5344CB8AC3E}">
        <p14:creationId xmlns:p14="http://schemas.microsoft.com/office/powerpoint/2010/main" val="1747821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60</a:t>
            </a:fld>
            <a:endParaRPr lang="en-US"/>
          </a:p>
        </p:txBody>
      </p:sp>
    </p:spTree>
    <p:extLst>
      <p:ext uri="{BB962C8B-B14F-4D97-AF65-F5344CB8AC3E}">
        <p14:creationId xmlns:p14="http://schemas.microsoft.com/office/powerpoint/2010/main" val="1369167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(2015-20) – Census Bureau Planning Committee for 2020</a:t>
            </a:r>
          </a:p>
          <a:p>
            <a:r>
              <a:rPr lang="en-US" dirty="0" smtClean="0"/>
              <a:t>2017-19 – Budget appropriations for Census work</a:t>
            </a:r>
          </a:p>
          <a:p>
            <a:r>
              <a:rPr lang="en-US" dirty="0" smtClean="0"/>
              <a:t>April 1, 2020 – Census conducted</a:t>
            </a:r>
          </a:p>
          <a:p>
            <a:r>
              <a:rPr lang="en-US" dirty="0" smtClean="0"/>
              <a:t>December 31, 2020 – official numbers sent to Office of the President</a:t>
            </a:r>
          </a:p>
          <a:p>
            <a:r>
              <a:rPr lang="en-US" dirty="0" smtClean="0"/>
              <a:t>Jan 25, 2021– Clerk of US House informs states of their apportionment</a:t>
            </a:r>
          </a:p>
          <a:p>
            <a:r>
              <a:rPr lang="en-US" dirty="0" smtClean="0"/>
              <a:t>Feb – Mar 2021 – Data from Census Bureau released</a:t>
            </a:r>
          </a:p>
          <a:p>
            <a:r>
              <a:rPr lang="en-US" dirty="0" smtClean="0"/>
              <a:t>May 2021 – Municipalities are informed of their populations</a:t>
            </a:r>
          </a:p>
          <a:p>
            <a:r>
              <a:rPr lang="en-US" dirty="0" smtClean="0"/>
              <a:t>Nov 2021 – Redistricting Committee Map Deadline</a:t>
            </a:r>
          </a:p>
          <a:p>
            <a:r>
              <a:rPr lang="en-US" dirty="0" smtClean="0"/>
              <a:t>January 2022 – Municipality must submit district plans – public has 15 days to contest (same principals as state)</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64</a:t>
            </a:fld>
            <a:endParaRPr lang="en-US"/>
          </a:p>
        </p:txBody>
      </p:sp>
    </p:spTree>
    <p:extLst>
      <p:ext uri="{BB962C8B-B14F-4D97-AF65-F5344CB8AC3E}">
        <p14:creationId xmlns:p14="http://schemas.microsoft.com/office/powerpoint/2010/main" val="141590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solidFill>
                  <a:schemeClr val="tx1"/>
                </a:solidFill>
              </a:rPr>
              <a:t>Understand basics of Redistricting and Reapportionment processes</a:t>
            </a:r>
          </a:p>
          <a:p>
            <a:pPr marL="457200" indent="-457200">
              <a:buFont typeface="+mj-lt"/>
              <a:buAutoNum type="arabicPeriod"/>
            </a:pPr>
            <a:r>
              <a:rPr lang="en-US" sz="1200" dirty="0">
                <a:solidFill>
                  <a:schemeClr val="tx1"/>
                </a:solidFill>
              </a:rPr>
              <a:t>Understand the history and importance of redistricting  to political power</a:t>
            </a:r>
          </a:p>
          <a:p>
            <a:pPr marL="457200" indent="-457200">
              <a:buFont typeface="+mj-lt"/>
              <a:buAutoNum type="arabicPeriod"/>
            </a:pPr>
            <a:r>
              <a:rPr lang="en-US" sz="1200" dirty="0">
                <a:solidFill>
                  <a:schemeClr val="tx1"/>
                </a:solidFill>
              </a:rPr>
              <a:t>Action Plan – Discuss what actions you can take to improve our democratic process</a:t>
            </a:r>
          </a:p>
          <a:p>
            <a:pPr marL="457200" indent="-457200">
              <a:buFont typeface="+mj-lt"/>
              <a:buAutoNum type="arabicPeriod"/>
            </a:pPr>
            <a:endParaRPr lang="en-US" sz="1200" dirty="0">
              <a:solidFill>
                <a:schemeClr val="tx1"/>
              </a:solidFill>
            </a:endParaRPr>
          </a:p>
          <a:p>
            <a:pPr marL="457200" indent="-457200">
              <a:buFont typeface="+mj-lt"/>
              <a:buAutoNum type="arabicPeriod"/>
            </a:pPr>
            <a:endParaRPr lang="en-US" sz="1200" dirty="0">
              <a:solidFill>
                <a:schemeClr val="tx1"/>
              </a:solidFill>
            </a:endParaRPr>
          </a:p>
          <a:p>
            <a:pPr marL="457200" indent="-457200">
              <a:buFont typeface="+mj-lt"/>
              <a:buAutoNum type="arabicPeriod"/>
            </a:pPr>
            <a:r>
              <a:rPr lang="en-US" sz="1200" dirty="0"/>
              <a:t>Introduction</a:t>
            </a:r>
          </a:p>
          <a:p>
            <a:pPr marL="457200" indent="-457200">
              <a:buFont typeface="+mj-lt"/>
              <a:buAutoNum type="arabicPeriod"/>
            </a:pPr>
            <a:r>
              <a:rPr lang="en-US" sz="1200" dirty="0"/>
              <a:t>Definitions</a:t>
            </a:r>
          </a:p>
          <a:p>
            <a:pPr marL="457200" indent="-457200">
              <a:buFont typeface="+mj-lt"/>
              <a:buAutoNum type="arabicPeriod"/>
            </a:pPr>
            <a:r>
              <a:rPr lang="en-US" sz="1200" dirty="0"/>
              <a:t>National View</a:t>
            </a:r>
          </a:p>
          <a:p>
            <a:pPr marL="457200" indent="-457200">
              <a:buFont typeface="+mj-lt"/>
              <a:buAutoNum type="arabicPeriod"/>
            </a:pPr>
            <a:r>
              <a:rPr lang="en-US" sz="1200" dirty="0"/>
              <a:t>Washington State View</a:t>
            </a:r>
          </a:p>
          <a:p>
            <a:pPr marL="457200" indent="-457200">
              <a:buFont typeface="+mj-lt"/>
              <a:buAutoNum type="arabicPeriod"/>
            </a:pPr>
            <a:r>
              <a:rPr lang="en-US" sz="1200" dirty="0"/>
              <a:t>Questions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a:t>
            </a:fld>
            <a:endParaRPr lang="en-US"/>
          </a:p>
        </p:txBody>
      </p:sp>
    </p:spTree>
    <p:extLst>
      <p:ext uri="{BB962C8B-B14F-4D97-AF65-F5344CB8AC3E}">
        <p14:creationId xmlns:p14="http://schemas.microsoft.com/office/powerpoint/2010/main" val="211186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smtClean="0"/>
              <a:t>What criteria would you use? to ensure that districts fairly represent the people of our state?</a:t>
            </a:r>
          </a:p>
          <a:p>
            <a:pPr marL="457200" indent="-457200">
              <a:buFont typeface="+mj-lt"/>
              <a:buAutoNum type="arabicPeriod"/>
            </a:pPr>
            <a:r>
              <a:rPr lang="en-US" sz="1200" dirty="0" smtClean="0"/>
              <a:t>How would you like to see Washington State’s districts defined differently?</a:t>
            </a:r>
          </a:p>
          <a:p>
            <a:pPr marL="457200" indent="-457200">
              <a:buFont typeface="+mj-lt"/>
              <a:buAutoNum type="arabicPeriod"/>
            </a:pPr>
            <a:r>
              <a:rPr lang="en-US" sz="1200" dirty="0" smtClean="0"/>
              <a:t>What other actions can we take to insure a fair and transparent redistricting process?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65</a:t>
            </a:fld>
            <a:endParaRPr lang="en-US"/>
          </a:p>
        </p:txBody>
      </p:sp>
    </p:spTree>
    <p:extLst>
      <p:ext uri="{BB962C8B-B14F-4D97-AF65-F5344CB8AC3E}">
        <p14:creationId xmlns:p14="http://schemas.microsoft.com/office/powerpoint/2010/main" val="117729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a:t>
            </a:fld>
            <a:endParaRPr lang="en-US"/>
          </a:p>
        </p:txBody>
      </p:sp>
    </p:spTree>
    <p:extLst>
      <p:ext uri="{BB962C8B-B14F-4D97-AF65-F5344CB8AC3E}">
        <p14:creationId xmlns:p14="http://schemas.microsoft.com/office/powerpoint/2010/main" val="39723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a:t>
            </a:fld>
            <a:endParaRPr lang="en-US"/>
          </a:p>
        </p:txBody>
      </p:sp>
    </p:spTree>
    <p:extLst>
      <p:ext uri="{BB962C8B-B14F-4D97-AF65-F5344CB8AC3E}">
        <p14:creationId xmlns:p14="http://schemas.microsoft.com/office/powerpoint/2010/main" val="212298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Should people simply not answer the citizenship question if it stays on the form?</a:t>
            </a:r>
          </a:p>
          <a:p>
            <a:r>
              <a:rPr lang="en-US" dirty="0" smtClean="0"/>
              <a:t>Response to the decennial census is required by law. There are penalties for not answering census questions ($100 fine) and for providing false responses ($500 fine). The Census Act also prohibits any action that is intended to cause an inaccurate enumeration ($1,000 fine and/or up to one year imprisonment). The Census Bureau, however, is a statistical agency and does not enforce the law; that responsibility falls to the Department of Justice. As a practical matter, the Census Bureau uses the “carrot approach” to encourage full participation in the census and does not refer cases of nonresponse to DOJ for prosecution.</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a:t>
            </a:fld>
            <a:endParaRPr lang="en-US"/>
          </a:p>
        </p:txBody>
      </p:sp>
    </p:spTree>
    <p:extLst>
      <p:ext uri="{BB962C8B-B14F-4D97-AF65-F5344CB8AC3E}">
        <p14:creationId xmlns:p14="http://schemas.microsoft.com/office/powerpoint/2010/main" val="139259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Allocate representation</a:t>
            </a:r>
          </a:p>
          <a:p>
            <a:pPr lvl="1"/>
            <a:r>
              <a:rPr lang="en-US" dirty="0"/>
              <a:t>U. S House of Representatives</a:t>
            </a:r>
          </a:p>
          <a:p>
            <a:pPr lvl="1"/>
            <a:r>
              <a:rPr lang="en-US" dirty="0"/>
              <a:t>State Legislative Districts</a:t>
            </a:r>
          </a:p>
          <a:p>
            <a:pPr lvl="1"/>
            <a:r>
              <a:rPr lang="en-US" dirty="0"/>
              <a:t>Local Governments with Districts</a:t>
            </a:r>
          </a:p>
          <a:p>
            <a:r>
              <a:rPr lang="en-US" b="1" dirty="0"/>
              <a:t>Allocate $675 Billion in federal programs (2015)</a:t>
            </a:r>
          </a:p>
          <a:p>
            <a:pPr lvl="2"/>
            <a:r>
              <a:rPr lang="en-US" sz="1900" dirty="0"/>
              <a:t>Medical Assistance ($311B)</a:t>
            </a:r>
          </a:p>
          <a:p>
            <a:pPr lvl="2"/>
            <a:r>
              <a:rPr lang="en-US" sz="1900" dirty="0"/>
              <a:t>Supplemental Nutrition “SNAP” ($71B)</a:t>
            </a:r>
          </a:p>
          <a:p>
            <a:pPr lvl="2"/>
            <a:r>
              <a:rPr lang="en-US" sz="1900" dirty="0"/>
              <a:t>Medicare Part B ($70B)</a:t>
            </a:r>
          </a:p>
          <a:p>
            <a:pPr lvl="2"/>
            <a:r>
              <a:rPr lang="en-US" sz="1900" dirty="0"/>
              <a:t>Highway Planning and Construction ($38B)</a:t>
            </a:r>
          </a:p>
          <a:p>
            <a:pPr lvl="2"/>
            <a:r>
              <a:rPr lang="en-US" sz="1900" dirty="0"/>
              <a:t>Federal Pell Grant Program ($30B)</a:t>
            </a:r>
          </a:p>
          <a:p>
            <a:r>
              <a:rPr lang="en-US" b="1" dirty="0"/>
              <a:t>Research and Decide Critical Questions</a:t>
            </a:r>
          </a:p>
          <a:p>
            <a:pPr lvl="1"/>
            <a:r>
              <a:rPr lang="en-US" dirty="0"/>
              <a:t>Businesses – Ex: Where does Walmart put its next store?</a:t>
            </a:r>
          </a:p>
          <a:p>
            <a:pPr lvl="1"/>
            <a:r>
              <a:rPr lang="en-US" dirty="0"/>
              <a:t>Nonprofits – Ex: Where to have services</a:t>
            </a:r>
          </a:p>
          <a:p>
            <a:pPr lvl="1"/>
            <a:r>
              <a:rPr lang="en-US" dirty="0"/>
              <a:t>Universities – Population Shifts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a:t>
            </a:fld>
            <a:endParaRPr lang="en-US"/>
          </a:p>
        </p:txBody>
      </p:sp>
    </p:spTree>
    <p:extLst>
      <p:ext uri="{BB962C8B-B14F-4D97-AF65-F5344CB8AC3E}">
        <p14:creationId xmlns:p14="http://schemas.microsoft.com/office/powerpoint/2010/main" val="186565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1950 census form asked where respondents were born and whether they were naturalized.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2016, we tested changes to questions on 10 topics,” said Victoria </a:t>
            </a:r>
            <a:r>
              <a:rPr lang="en-US" dirty="0" err="1"/>
              <a:t>Velkoff</a:t>
            </a:r>
            <a:r>
              <a:rPr lang="en-US" dirty="0"/>
              <a:t>, chief for survey of the American Community Survey Office. “This test is a critical step to make the ACS questions current and easy to answer.”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content test looked at changes to these subjects: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Telephone Service</a:t>
            </a:r>
          </a:p>
          <a:p>
            <a:r>
              <a:rPr lang="en-US" sz="1200" b="0" i="0" kern="1200" dirty="0">
                <a:solidFill>
                  <a:schemeClr val="tx1"/>
                </a:solidFill>
                <a:effectLst/>
                <a:latin typeface="+mn-lt"/>
                <a:ea typeface="+mn-ea"/>
                <a:cs typeface="+mn-cs"/>
              </a:rPr>
              <a:t>Computer and Internet Use</a:t>
            </a:r>
          </a:p>
          <a:p>
            <a:r>
              <a:rPr lang="en-US" sz="1200" b="0" i="0" kern="1200" dirty="0">
                <a:solidFill>
                  <a:schemeClr val="tx1"/>
                </a:solidFill>
                <a:effectLst/>
                <a:latin typeface="+mn-lt"/>
                <a:ea typeface="+mn-ea"/>
                <a:cs typeface="+mn-cs"/>
              </a:rPr>
              <a:t>Health Insurance</a:t>
            </a:r>
          </a:p>
          <a:p>
            <a:r>
              <a:rPr lang="en-US" sz="1200" b="0" i="0" kern="1200" dirty="0">
                <a:solidFill>
                  <a:schemeClr val="tx1"/>
                </a:solidFill>
                <a:effectLst/>
                <a:latin typeface="+mn-lt"/>
                <a:ea typeface="+mn-ea"/>
                <a:cs typeface="+mn-cs"/>
              </a:rPr>
              <a:t>Journey to Work</a:t>
            </a:r>
          </a:p>
          <a:p>
            <a:r>
              <a:rPr lang="en-US" sz="1200" b="0" i="0" kern="1200" dirty="0">
                <a:solidFill>
                  <a:schemeClr val="tx1"/>
                </a:solidFill>
                <a:effectLst/>
                <a:latin typeface="+mn-lt"/>
                <a:ea typeface="+mn-ea"/>
                <a:cs typeface="+mn-cs"/>
              </a:rPr>
              <a:t>Weeks Worked</a:t>
            </a:r>
          </a:p>
          <a:p>
            <a:r>
              <a:rPr lang="en-US" sz="1200" b="0" i="0" kern="1200" dirty="0">
                <a:solidFill>
                  <a:schemeClr val="tx1"/>
                </a:solidFill>
                <a:effectLst/>
                <a:latin typeface="+mn-lt"/>
                <a:ea typeface="+mn-ea"/>
                <a:cs typeface="+mn-cs"/>
              </a:rPr>
              <a:t>Class of Worker</a:t>
            </a:r>
          </a:p>
          <a:p>
            <a:r>
              <a:rPr lang="en-US" sz="1200" b="0" i="0" kern="1200" dirty="0">
                <a:solidFill>
                  <a:schemeClr val="tx1"/>
                </a:solidFill>
                <a:effectLst/>
                <a:latin typeface="+mn-lt"/>
                <a:ea typeface="+mn-ea"/>
                <a:cs typeface="+mn-cs"/>
              </a:rPr>
              <a:t>Industry and Occupation</a:t>
            </a:r>
          </a:p>
          <a:p>
            <a:r>
              <a:rPr lang="en-US" sz="1200" b="0" i="0" kern="1200" dirty="0">
                <a:solidFill>
                  <a:schemeClr val="tx1"/>
                </a:solidFill>
                <a:effectLst/>
                <a:latin typeface="+mn-lt"/>
                <a:ea typeface="+mn-ea"/>
                <a:cs typeface="+mn-cs"/>
              </a:rPr>
              <a:t>Retirement Income</a:t>
            </a:r>
          </a:p>
          <a:p>
            <a:r>
              <a:rPr lang="en-US" sz="1200" b="0" i="0" kern="1200" dirty="0">
                <a:solidFill>
                  <a:schemeClr val="tx1"/>
                </a:solidFill>
                <a:effectLst/>
                <a:latin typeface="+mn-lt"/>
                <a:ea typeface="+mn-ea"/>
                <a:cs typeface="+mn-cs"/>
              </a:rPr>
              <a:t>Relationship</a:t>
            </a:r>
          </a:p>
          <a:p>
            <a:r>
              <a:rPr lang="en-US" sz="1200" b="0" i="0" kern="1200" dirty="0">
                <a:solidFill>
                  <a:schemeClr val="tx1"/>
                </a:solidFill>
                <a:effectLst/>
                <a:latin typeface="+mn-lt"/>
                <a:ea typeface="+mn-ea"/>
                <a:cs typeface="+mn-cs"/>
              </a:rPr>
              <a:t>Race and Hispanic Origin</a:t>
            </a:r>
          </a:p>
          <a:p>
            <a:r>
              <a:rPr lang="en-US" sz="1200" b="0" i="0" kern="1200" dirty="0">
                <a:solidFill>
                  <a:schemeClr val="tx1"/>
                </a:solidFill>
                <a:effectLst/>
                <a:latin typeface="+mn-lt"/>
                <a:ea typeface="+mn-ea"/>
                <a:cs typeface="+mn-cs"/>
              </a:rPr>
              <a:t>If approved, the Census Bureau will implement these proposed changes in January 2019. See highlights of the testing and outcome for selected topics in the sections below.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Census Bureau is </a:t>
            </a:r>
            <a:r>
              <a:rPr lang="en-US" sz="1200" b="0" i="0" u="none" strike="noStrike" kern="1200" dirty="0">
                <a:solidFill>
                  <a:schemeClr val="tx1"/>
                </a:solidFill>
                <a:effectLst/>
                <a:latin typeface="+mn-lt"/>
                <a:ea typeface="+mn-ea"/>
                <a:cs typeface="+mn-cs"/>
                <a:hlinkClick r:id="rId3"/>
              </a:rPr>
              <a:t>legally required to keep answers confidential</a:t>
            </a:r>
            <a:r>
              <a:rPr lang="en-US" sz="1200" b="0" i="0" kern="1200" dirty="0">
                <a:solidFill>
                  <a:schemeClr val="tx1"/>
                </a:solidFill>
                <a:effectLst/>
                <a:latin typeface="+mn-lt"/>
                <a:ea typeface="+mn-ea"/>
                <a:cs typeface="+mn-cs"/>
              </a:rPr>
              <a:t>, even from the FBI and other government entities. That means it isn't allowed to release data identifying an individual. But federal agencies and researchers can request census information on specific population groups.)</a:t>
            </a:r>
          </a:p>
          <a:p>
            <a:endParaRPr lang="en-US" sz="1200" b="0" i="0" kern="120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Critical step to make questions current and easy to answer</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Experts know question will hurt response &amp; accuracy</a:t>
            </a:r>
          </a:p>
          <a:p>
            <a:pPr lvl="1"/>
            <a:r>
              <a:rPr lang="en-US" dirty="0"/>
              <a:t>17 states, DC 6 cities </a:t>
            </a:r>
            <a:r>
              <a:rPr lang="en-US" dirty="0" err="1"/>
              <a:t>sueing</a:t>
            </a:r>
            <a:r>
              <a:rPr lang="en-US" dirty="0"/>
              <a:t> to block</a:t>
            </a:r>
          </a:p>
          <a:p>
            <a:r>
              <a:rPr lang="en-US" dirty="0"/>
              <a:t>1950 = The last time </a:t>
            </a:r>
            <a:r>
              <a:rPr lang="en-US" b="1" dirty="0"/>
              <a:t>ALL</a:t>
            </a:r>
            <a:r>
              <a:rPr lang="en-US" dirty="0"/>
              <a:t> U.S. households asked</a:t>
            </a:r>
            <a:endParaRPr lang="en-US" b="1" dirty="0"/>
          </a:p>
          <a:p>
            <a:pPr lvl="1"/>
            <a:r>
              <a:rPr lang="en-US" dirty="0"/>
              <a:t>1070-2000 Short form (1/6)</a:t>
            </a:r>
          </a:p>
          <a:p>
            <a:pPr lvl="1"/>
            <a:r>
              <a:rPr lang="en-US" dirty="0"/>
              <a:t>2010 American Community Survey (3 million households)</a:t>
            </a:r>
          </a:p>
          <a:p>
            <a:r>
              <a:rPr lang="en-US" dirty="0"/>
              <a:t>2016: tested changes to questions on 10 topics</a:t>
            </a:r>
          </a:p>
          <a:p>
            <a:pPr lvl="1"/>
            <a:r>
              <a:rPr lang="en-US" dirty="0"/>
              <a:t>Current citizenship question not following the process. </a:t>
            </a:r>
          </a:p>
          <a:p>
            <a:r>
              <a:rPr lang="en-US" dirty="0"/>
              <a:t>Legally required to keep answers confidential</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a:t>
            </a:fld>
            <a:endParaRPr lang="en-US"/>
          </a:p>
        </p:txBody>
      </p:sp>
    </p:spTree>
    <p:extLst>
      <p:ext uri="{BB962C8B-B14F-4D97-AF65-F5344CB8AC3E}">
        <p14:creationId xmlns:p14="http://schemas.microsoft.com/office/powerpoint/2010/main" val="13036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63896" y="1524002"/>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tx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accent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EC2EBB5-F88D-2346-9AFA-DED017CA9EFE}" type="datetimeFigureOut">
              <a:rPr lang="en-US" smtClean="0"/>
              <a:t>6/7/19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2EBB5-F88D-2346-9AFA-DED017CA9EFE}" type="datetimeFigureOut">
              <a:rPr lang="en-US" smtClean="0"/>
              <a:t>6/7/19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611872"/>
            <a:ext cx="5439393"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711200"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
        <p:nvSpPr>
          <p:cNvPr id="8" name="Picture Placeholder 2"/>
          <p:cNvSpPr>
            <a:spLocks noGrp="1"/>
          </p:cNvSpPr>
          <p:nvPr>
            <p:ph type="pic" idx="1"/>
          </p:nvPr>
        </p:nvSpPr>
        <p:spPr>
          <a:xfrm>
            <a:off x="6787489" y="359395"/>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63896" y="1524002"/>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tx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accent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defTabSz="914400" rtl="0" eaLnBrk="1" latinLnBrk="0" hangingPunct="1">
              <a:lnSpc>
                <a:spcPct val="90000"/>
              </a:lnSpc>
              <a:spcBef>
                <a:spcPct val="0"/>
              </a:spcBef>
              <a:buNone/>
              <a:defRPr sz="4600" b="1" kern="1200" dirty="0">
                <a:solidFill>
                  <a:schemeClr val="tx1"/>
                </a:solidFill>
                <a:latin typeface="+mj-lt"/>
                <a:ea typeface="+mj-ea"/>
                <a:cs typeface="+mj-cs"/>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defTabSz="914400" rtl="0" eaLnBrk="1" latinLnBrk="0" hangingPunct="1">
              <a:lnSpc>
                <a:spcPct val="90000"/>
              </a:lnSpc>
              <a:spcBef>
                <a:spcPct val="0"/>
              </a:spcBef>
              <a:buNone/>
              <a:defRPr sz="4600" b="1" kern="1200" dirty="0">
                <a:solidFill>
                  <a:schemeClr val="tx1"/>
                </a:solidFill>
                <a:latin typeface="+mj-lt"/>
                <a:ea typeface="+mj-ea"/>
                <a:cs typeface="+mj-cs"/>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2697E5-B566-418A-92FE-FE8DA5243BF8}"/>
              </a:ext>
            </a:extLst>
          </p:cNvPr>
          <p:cNvPicPr>
            <a:picLocks noChangeAspect="1"/>
          </p:cNvPicPr>
          <p:nvPr userDrawn="1"/>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732368"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732368"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2697E5-B566-418A-92FE-FE8DA5243BF8}"/>
              </a:ext>
            </a:extLst>
          </p:cNvPr>
          <p:cNvPicPr>
            <a:picLocks noChangeAspect="1"/>
          </p:cNvPicPr>
          <p:nvPr userDrawn="1"/>
        </p:nvPicPr>
        <p:blipFill>
          <a:blip r:embed="rId3"/>
          <a:stretch>
            <a:fillRect/>
          </a:stretch>
        </p:blipFill>
        <p:spPr>
          <a:xfrm rot="5400000">
            <a:off x="-452969" y="452967"/>
            <a:ext cx="6858000" cy="5952062"/>
          </a:xfrm>
          <a:prstGeom prst="rect">
            <a:avLst/>
          </a:prstGeom>
        </p:spPr>
      </p:pic>
      <p:sp>
        <p:nvSpPr>
          <p:cNvPr id="2" name="Title 1"/>
          <p:cNvSpPr>
            <a:spLocks noGrp="1"/>
          </p:cNvSpPr>
          <p:nvPr>
            <p:ph type="title"/>
          </p:nvPr>
        </p:nvSpPr>
        <p:spPr>
          <a:xfrm>
            <a:off x="5140761"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5140761"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4"/>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9" y="4771032"/>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7"/>
            <a:ext cx="10742084" cy="1362075"/>
          </a:xfrm>
        </p:spPr>
        <p:txBody>
          <a:bodyPr anchor="b" anchorCtr="0"/>
          <a:lstStyle>
            <a:lvl1pPr algn="ctr">
              <a:defRPr sz="4600" b="0" cap="none" baseline="0"/>
            </a:lvl1pPr>
          </a:lstStyle>
          <a:p>
            <a:r>
              <a:rPr lang="en-US" dirty="0"/>
              <a:t>Click to edit Master title style</a:t>
            </a:r>
            <a:endParaRPr dirty="0"/>
          </a:p>
        </p:txBody>
      </p:sp>
      <p:sp>
        <p:nvSpPr>
          <p:cNvPr id="3" name="Text Placeholder 2"/>
          <p:cNvSpPr>
            <a:spLocks noGrp="1"/>
          </p:cNvSpPr>
          <p:nvPr>
            <p:ph type="body" idx="1"/>
          </p:nvPr>
        </p:nvSpPr>
        <p:spPr>
          <a:xfrm>
            <a:off x="732367" y="3736008"/>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8" y="107576"/>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EC2EBB5-F88D-2346-9AFA-DED017CA9EFE}"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EC2EBB5-F88D-2346-9AFA-DED017CA9EFE}" type="datetimeFigureOut">
              <a:rPr lang="en-US" smtClean="0"/>
              <a:t>6/7/19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2EBB5-F88D-2346-9AFA-DED017CA9EFE}" type="datetimeFigureOut">
              <a:rPr lang="en-US" smtClean="0"/>
              <a:t>6/7/19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611872"/>
            <a:ext cx="5439393"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711200"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
        <p:nvSpPr>
          <p:cNvPr id="8" name="Picture Placeholder 2"/>
          <p:cNvSpPr>
            <a:spLocks noGrp="1"/>
          </p:cNvSpPr>
          <p:nvPr>
            <p:ph type="pic" idx="1"/>
          </p:nvPr>
        </p:nvSpPr>
        <p:spPr>
          <a:xfrm>
            <a:off x="6787489" y="359395"/>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2697E5-B566-418A-92FE-FE8DA5243BF8}"/>
              </a:ext>
            </a:extLst>
          </p:cNvPr>
          <p:cNvPicPr>
            <a:picLocks noChangeAspect="1"/>
          </p:cNvPicPr>
          <p:nvPr userDrawn="1"/>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732368"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732368"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2697E5-B566-418A-92FE-FE8DA5243BF8}"/>
              </a:ext>
            </a:extLst>
          </p:cNvPr>
          <p:cNvPicPr>
            <a:picLocks noChangeAspect="1"/>
          </p:cNvPicPr>
          <p:nvPr userDrawn="1"/>
        </p:nvPicPr>
        <p:blipFill>
          <a:blip r:embed="rId3"/>
          <a:stretch>
            <a:fillRect/>
          </a:stretch>
        </p:blipFill>
        <p:spPr>
          <a:xfrm rot="5400000">
            <a:off x="-452969" y="452967"/>
            <a:ext cx="6858000" cy="5952062"/>
          </a:xfrm>
          <a:prstGeom prst="rect">
            <a:avLst/>
          </a:prstGeom>
        </p:spPr>
      </p:pic>
      <p:sp>
        <p:nvSpPr>
          <p:cNvPr id="2" name="Title 1"/>
          <p:cNvSpPr>
            <a:spLocks noGrp="1"/>
          </p:cNvSpPr>
          <p:nvPr>
            <p:ph type="title"/>
          </p:nvPr>
        </p:nvSpPr>
        <p:spPr>
          <a:xfrm>
            <a:off x="5140761"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5140761"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4"/>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9" y="4771032"/>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7"/>
            <a:ext cx="10742084" cy="1362075"/>
          </a:xfrm>
        </p:spPr>
        <p:txBody>
          <a:bodyPr anchor="b" anchorCtr="0"/>
          <a:lstStyle>
            <a:lvl1pPr algn="ctr">
              <a:defRPr sz="4600" b="0" cap="none" baseline="0"/>
            </a:lvl1pPr>
          </a:lstStyle>
          <a:p>
            <a:r>
              <a:rPr lang="en-US" dirty="0"/>
              <a:t>Click to edit Master title style</a:t>
            </a:r>
            <a:endParaRPr dirty="0"/>
          </a:p>
        </p:txBody>
      </p:sp>
      <p:sp>
        <p:nvSpPr>
          <p:cNvPr id="3" name="Text Placeholder 2"/>
          <p:cNvSpPr>
            <a:spLocks noGrp="1"/>
          </p:cNvSpPr>
          <p:nvPr>
            <p:ph type="body" idx="1"/>
          </p:nvPr>
        </p:nvSpPr>
        <p:spPr>
          <a:xfrm>
            <a:off x="732367" y="3736008"/>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8" y="107576"/>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EC2EBB5-F88D-2346-9AFA-DED017CA9EFE}"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EC2EBB5-F88D-2346-9AFA-DED017CA9EFE}"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8" y="302582"/>
            <a:ext cx="10723035" cy="1297619"/>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732368" y="1600201"/>
            <a:ext cx="10723035"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defRPr>
            </a:lvl1pPr>
          </a:lstStyle>
          <a:p>
            <a:fld id="{7EC2EBB5-F88D-2346-9AFA-DED017CA9EFE}" type="datetimeFigureOut">
              <a:rPr lang="en-US" smtClean="0"/>
              <a:t>6/7/19</a:t>
            </a:fld>
            <a:endParaRPr lang="en-US"/>
          </a:p>
        </p:txBody>
      </p:sp>
      <p:sp>
        <p:nvSpPr>
          <p:cNvPr id="5" name="Footer Placeholder 4"/>
          <p:cNvSpPr>
            <a:spLocks noGrp="1"/>
          </p:cNvSpPr>
          <p:nvPr>
            <p:ph type="ftr" sz="quarter" idx="3"/>
          </p:nvPr>
        </p:nvSpPr>
        <p:spPr>
          <a:xfrm>
            <a:off x="352611" y="6275671"/>
            <a:ext cx="6454588"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defRPr>
            </a:lvl1pPr>
          </a:lstStyle>
          <a:p>
            <a:fld id="{D2168890-8A79-6C41-A3AC-322FCB9C8709}" type="slidenum">
              <a:rPr lang="en-US" smtClean="0"/>
              <a:t>‹#›</a:t>
            </a:fld>
            <a:endParaRPr lang="en-US"/>
          </a:p>
        </p:txBody>
      </p:sp>
    </p:spTree>
    <p:extLst>
      <p:ext uri="{BB962C8B-B14F-4D97-AF65-F5344CB8AC3E}">
        <p14:creationId xmlns:p14="http://schemas.microsoft.com/office/powerpoint/2010/main" val="392941468"/>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Lst>
  <p:txStyles>
    <p:titleStyle>
      <a:lvl1pPr algn="l" defTabSz="914400" rtl="0" eaLnBrk="1" latinLnBrk="0" hangingPunct="1">
        <a:lnSpc>
          <a:spcPct val="90000"/>
        </a:lnSpc>
        <a:spcBef>
          <a:spcPct val="0"/>
        </a:spcBef>
        <a:buNone/>
        <a:defRPr sz="4600" b="1" kern="1200">
          <a:solidFill>
            <a:schemeClr val="tx1"/>
          </a:solidFill>
          <a:latin typeface="+mj-lt"/>
          <a:ea typeface="+mj-ea"/>
          <a:cs typeface="+mj-cs"/>
        </a:defRPr>
      </a:lvl1pPr>
    </p:titleStyle>
    <p:body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8" y="302582"/>
            <a:ext cx="10723035" cy="1297619"/>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732368" y="1600201"/>
            <a:ext cx="10723035"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defRPr>
            </a:lvl1pPr>
          </a:lstStyle>
          <a:p>
            <a:fld id="{7EC2EBB5-F88D-2346-9AFA-DED017CA9EFE}" type="datetimeFigureOut">
              <a:rPr lang="en-US" smtClean="0"/>
              <a:t>6/7/19</a:t>
            </a:fld>
            <a:endParaRPr lang="en-US"/>
          </a:p>
        </p:txBody>
      </p:sp>
      <p:sp>
        <p:nvSpPr>
          <p:cNvPr id="5" name="Footer Placeholder 4"/>
          <p:cNvSpPr>
            <a:spLocks noGrp="1"/>
          </p:cNvSpPr>
          <p:nvPr>
            <p:ph type="ftr" sz="quarter" idx="3"/>
          </p:nvPr>
        </p:nvSpPr>
        <p:spPr>
          <a:xfrm>
            <a:off x="352611" y="6275671"/>
            <a:ext cx="6454588"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defRPr>
            </a:lvl1pPr>
          </a:lstStyle>
          <a:p>
            <a:fld id="{D2168890-8A79-6C41-A3AC-322FCB9C8709}" type="slidenum">
              <a:rPr lang="en-US" smtClean="0"/>
              <a:t>‹#›</a:t>
            </a:fld>
            <a:endParaRPr lang="en-US"/>
          </a:p>
        </p:txBody>
      </p:sp>
    </p:spTree>
    <p:extLst>
      <p:ext uri="{BB962C8B-B14F-4D97-AF65-F5344CB8AC3E}">
        <p14:creationId xmlns:p14="http://schemas.microsoft.com/office/powerpoint/2010/main" val="300162553"/>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Lst>
  <p:txStyles>
    <p:titleStyle>
      <a:lvl1pPr algn="l" defTabSz="914400" rtl="0" eaLnBrk="1" latinLnBrk="0" hangingPunct="1">
        <a:lnSpc>
          <a:spcPct val="90000"/>
        </a:lnSpc>
        <a:spcBef>
          <a:spcPct val="0"/>
        </a:spcBef>
        <a:buNone/>
        <a:defRPr sz="4600" b="1" kern="1200">
          <a:solidFill>
            <a:schemeClr val="tx1"/>
          </a:solidFill>
          <a:latin typeface="+mj-lt"/>
          <a:ea typeface="+mj-ea"/>
          <a:cs typeface="+mj-cs"/>
        </a:defRPr>
      </a:lvl1pPr>
    </p:titleStyle>
    <p:body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NUL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hyperlink" Target="https://lwvwa.org/redistricting-foru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hyperlink" Target="mailto:Alison.Mccaffree@stanfordalumni.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4216" y="4075152"/>
            <a:ext cx="8499797" cy="1513402"/>
          </a:xfrm>
        </p:spPr>
        <p:txBody>
          <a:bodyPr>
            <a:noAutofit/>
          </a:bodyPr>
          <a:lstStyle/>
          <a:p>
            <a:pPr algn="l"/>
            <a:r>
              <a:rPr lang="en-US" sz="2000" b="1" dirty="0">
                <a:solidFill>
                  <a:schemeClr val="tx1"/>
                </a:solidFill>
              </a:rPr>
              <a:t>Presented By: </a:t>
            </a:r>
          </a:p>
          <a:p>
            <a:pPr algn="l"/>
            <a:r>
              <a:rPr lang="en-US" sz="2000" b="1" dirty="0">
                <a:solidFill>
                  <a:schemeClr val="tx1"/>
                </a:solidFill>
              </a:rPr>
              <a:t>Alison McCaffree</a:t>
            </a:r>
          </a:p>
          <a:p>
            <a:pPr algn="l"/>
            <a:r>
              <a:rPr lang="en-US" sz="2000" dirty="0">
                <a:solidFill>
                  <a:schemeClr val="tx1"/>
                </a:solidFill>
              </a:rPr>
              <a:t>League of Women Voters of Washington</a:t>
            </a:r>
          </a:p>
          <a:p>
            <a:pPr algn="l"/>
            <a:r>
              <a:rPr lang="en-US" sz="2000" dirty="0">
                <a:solidFill>
                  <a:schemeClr val="tx1"/>
                </a:solidFill>
              </a:rPr>
              <a:t>Politics of the Possible in Action</a:t>
            </a:r>
          </a:p>
        </p:txBody>
      </p:sp>
      <p:grpSp>
        <p:nvGrpSpPr>
          <p:cNvPr id="5" name="Group 4"/>
          <p:cNvGrpSpPr>
            <a:grpSpLocks/>
          </p:cNvGrpSpPr>
          <p:nvPr/>
        </p:nvGrpSpPr>
        <p:grpSpPr bwMode="auto">
          <a:xfrm>
            <a:off x="0" y="1705165"/>
            <a:ext cx="12140390" cy="2095222"/>
            <a:chOff x="-1794" y="-2510"/>
            <a:chExt cx="29945" cy="1371"/>
          </a:xfrm>
        </p:grpSpPr>
        <p:grpSp>
          <p:nvGrpSpPr>
            <p:cNvPr id="6" name="Group 5"/>
            <p:cNvGrpSpPr>
              <a:grpSpLocks/>
            </p:cNvGrpSpPr>
            <p:nvPr/>
          </p:nvGrpSpPr>
          <p:grpSpPr bwMode="auto">
            <a:xfrm>
              <a:off x="-1794" y="-2510"/>
              <a:ext cx="29945" cy="1371"/>
              <a:chOff x="-1794" y="-2510"/>
              <a:chExt cx="29945" cy="1371"/>
            </a:xfrm>
          </p:grpSpPr>
          <p:sp>
            <p:nvSpPr>
              <p:cNvPr id="7" name="Freeform 6"/>
              <p:cNvSpPr>
                <a:spLocks/>
              </p:cNvSpPr>
              <p:nvPr/>
            </p:nvSpPr>
            <p:spPr bwMode="auto">
              <a:xfrm>
                <a:off x="-1794" y="-2510"/>
                <a:ext cx="29945" cy="1371"/>
              </a:xfrm>
              <a:custGeom>
                <a:avLst/>
                <a:gdLst>
                  <a:gd name="T0" fmla="*/ 0 w 12240"/>
                  <a:gd name="T1" fmla="+- 0 -517 -3491"/>
                  <a:gd name="T2" fmla="*/ -517 h 2974"/>
                  <a:gd name="T3" fmla="*/ 12240 w 12240"/>
                  <a:gd name="T4" fmla="+- 0 -517 -3491"/>
                  <a:gd name="T5" fmla="*/ -517 h 2974"/>
                  <a:gd name="T6" fmla="*/ 12240 w 12240"/>
                  <a:gd name="T7" fmla="+- 0 -3491 -3491"/>
                  <a:gd name="T8" fmla="*/ -3491 h 2974"/>
                  <a:gd name="T9" fmla="*/ 0 w 12240"/>
                  <a:gd name="T10" fmla="+- 0 -3491 -3491"/>
                  <a:gd name="T11" fmla="*/ -3491 h 2974"/>
                  <a:gd name="T12" fmla="*/ 0 w 12240"/>
                  <a:gd name="T13" fmla="+- 0 -517 -3491"/>
                  <a:gd name="T14" fmla="*/ -517 h 2974"/>
                </a:gdLst>
                <a:ahLst/>
                <a:cxnLst>
                  <a:cxn ang="0">
                    <a:pos x="T0" y="T2"/>
                  </a:cxn>
                  <a:cxn ang="0">
                    <a:pos x="T3" y="T5"/>
                  </a:cxn>
                  <a:cxn ang="0">
                    <a:pos x="T6" y="T8"/>
                  </a:cxn>
                  <a:cxn ang="0">
                    <a:pos x="T9" y="T11"/>
                  </a:cxn>
                  <a:cxn ang="0">
                    <a:pos x="T12" y="T14"/>
                  </a:cxn>
                </a:cxnLst>
                <a:rect l="0" t="0" r="r" b="b"/>
                <a:pathLst>
                  <a:path w="12240" h="2974">
                    <a:moveTo>
                      <a:pt x="0" y="2974"/>
                    </a:moveTo>
                    <a:lnTo>
                      <a:pt x="12240" y="2974"/>
                    </a:lnTo>
                    <a:lnTo>
                      <a:pt x="12240" y="0"/>
                    </a:lnTo>
                    <a:lnTo>
                      <a:pt x="0" y="0"/>
                    </a:lnTo>
                    <a:lnTo>
                      <a:pt x="0" y="2974"/>
                    </a:lnTo>
                    <a:close/>
                  </a:path>
                </a:pathLst>
              </a:cu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Text Box 10"/>
              <p:cNvSpPr txBox="1">
                <a:spLocks noChangeArrowheads="1"/>
              </p:cNvSpPr>
              <p:nvPr/>
            </p:nvSpPr>
            <p:spPr bwMode="auto">
              <a:xfrm>
                <a:off x="-719" y="-2391"/>
                <a:ext cx="14703" cy="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50165" algn="ctr">
                  <a:lnSpc>
                    <a:spcPts val="6520"/>
                  </a:lnSpc>
                  <a:spcBef>
                    <a:spcPts val="1620"/>
                  </a:spcBef>
                </a:pPr>
                <a:r>
                  <a:rPr lang="en-US" sz="6000" b="1" spc="95" dirty="0">
                    <a:solidFill>
                      <a:srgbClr val="FFFFFF"/>
                    </a:solidFill>
                    <a:latin typeface="Garamond" charset="0"/>
                    <a:ea typeface="Calibri" charset="0"/>
                    <a:cs typeface="Times New Roman" charset="0"/>
                  </a:rPr>
                  <a:t>Districts We Can Believe In</a:t>
                </a:r>
                <a:endParaRPr lang="en-US" sz="1050" dirty="0">
                  <a:latin typeface="Calibri" charset="0"/>
                  <a:ea typeface="Calibri" charset="0"/>
                  <a:cs typeface="Times New Roman" charset="0"/>
                </a:endParaRPr>
              </a:p>
            </p:txBody>
          </p:sp>
        </p:grpSp>
      </p:gr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5105" y="779234"/>
            <a:ext cx="5657815" cy="3669030"/>
          </a:xfrm>
          <a:prstGeom prst="rect">
            <a:avLst/>
          </a:prstGeom>
          <a:noFill/>
          <a:ln>
            <a:noFill/>
          </a:ln>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1704" y="4448264"/>
            <a:ext cx="1232888" cy="19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a:grpSpLocks/>
          </p:cNvGrpSpPr>
          <p:nvPr/>
        </p:nvGrpSpPr>
        <p:grpSpPr bwMode="auto">
          <a:xfrm>
            <a:off x="614216" y="438613"/>
            <a:ext cx="1644890" cy="1121688"/>
            <a:chOff x="1266" y="-107"/>
            <a:chExt cx="2147" cy="1439"/>
          </a:xfrm>
        </p:grpSpPr>
        <p:pic>
          <p:nvPicPr>
            <p:cNvPr id="1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616960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Citizenship Question</a:t>
            </a:r>
            <a:br>
              <a:rPr lang="en-US" dirty="0"/>
            </a:b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28"/>
          <a:stretch/>
        </p:blipFill>
        <p:spPr>
          <a:xfrm>
            <a:off x="1352902" y="1317861"/>
            <a:ext cx="9486196" cy="5138223"/>
          </a:xfrm>
          <a:prstGeom prst="rect">
            <a:avLst/>
          </a:prstGeom>
          <a:effectLst>
            <a:outerShdw blurRad="63500" sx="102000" sy="102000" algn="ctr" rotWithShape="0">
              <a:prstClr val="black">
                <a:alpha val="40000"/>
              </a:prstClr>
            </a:outerShdw>
          </a:effectLst>
        </p:spPr>
      </p:pic>
      <p:sp>
        <p:nvSpPr>
          <p:cNvPr id="4" name="TextBox 3"/>
          <p:cNvSpPr txBox="1"/>
          <p:nvPr/>
        </p:nvSpPr>
        <p:spPr>
          <a:xfrm>
            <a:off x="5809417" y="5325663"/>
            <a:ext cx="4656517" cy="646331"/>
          </a:xfrm>
          <a:prstGeom prst="rect">
            <a:avLst/>
          </a:prstGeom>
          <a:noFill/>
          <a:ln w="57150" cmpd="sng">
            <a:solidFill>
              <a:srgbClr val="3366FF"/>
            </a:solidFill>
          </a:ln>
        </p:spPr>
        <p:txBody>
          <a:bodyPr wrap="square" rtlCol="0">
            <a:spAutoFit/>
          </a:bodyPr>
          <a:lstStyle/>
          <a:p>
            <a:r>
              <a:rPr lang="en-US" dirty="0">
                <a:solidFill>
                  <a:srgbClr val="FF0000"/>
                </a:solidFill>
              </a:rPr>
              <a:t>The survey does not ask whether noncitizens are legally in the country.</a:t>
            </a:r>
          </a:p>
        </p:txBody>
      </p:sp>
    </p:spTree>
    <p:extLst>
      <p:ext uri="{BB962C8B-B14F-4D97-AF65-F5344CB8AC3E}">
        <p14:creationId xmlns:p14="http://schemas.microsoft.com/office/powerpoint/2010/main" val="959073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will NOT keep my answer Confidential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929" y="1859216"/>
            <a:ext cx="7475912" cy="4343400"/>
          </a:xfrm>
        </p:spPr>
      </p:pic>
      <p:sp>
        <p:nvSpPr>
          <p:cNvPr id="5" name="TextBox 4"/>
          <p:cNvSpPr txBox="1"/>
          <p:nvPr/>
        </p:nvSpPr>
        <p:spPr>
          <a:xfrm>
            <a:off x="4895563" y="4554352"/>
            <a:ext cx="877163" cy="461665"/>
          </a:xfrm>
          <a:prstGeom prst="rect">
            <a:avLst/>
          </a:prstGeom>
          <a:solidFill>
            <a:schemeClr val="bg1"/>
          </a:solidFill>
        </p:spPr>
        <p:txBody>
          <a:bodyPr wrap="none" rtlCol="0">
            <a:spAutoFit/>
          </a:bodyPr>
          <a:lstStyle/>
          <a:p>
            <a:r>
              <a:rPr lang="en-US" sz="2400" b="1"/>
              <a:t>42%</a:t>
            </a:r>
          </a:p>
        </p:txBody>
      </p:sp>
      <p:sp>
        <p:nvSpPr>
          <p:cNvPr id="6" name="TextBox 5"/>
          <p:cNvSpPr txBox="1"/>
          <p:nvPr/>
        </p:nvSpPr>
        <p:spPr>
          <a:xfrm>
            <a:off x="6047876" y="4554353"/>
            <a:ext cx="877163" cy="461665"/>
          </a:xfrm>
          <a:prstGeom prst="rect">
            <a:avLst/>
          </a:prstGeom>
          <a:solidFill>
            <a:schemeClr val="bg1"/>
          </a:solidFill>
        </p:spPr>
        <p:txBody>
          <a:bodyPr wrap="none" rtlCol="0">
            <a:spAutoFit/>
          </a:bodyPr>
          <a:lstStyle/>
          <a:p>
            <a:r>
              <a:rPr lang="en-US" sz="2400" b="1" dirty="0"/>
              <a:t>38%</a:t>
            </a:r>
          </a:p>
        </p:txBody>
      </p:sp>
      <p:sp>
        <p:nvSpPr>
          <p:cNvPr id="7" name="TextBox 6"/>
          <p:cNvSpPr txBox="1"/>
          <p:nvPr/>
        </p:nvSpPr>
        <p:spPr>
          <a:xfrm>
            <a:off x="7164666" y="4566524"/>
            <a:ext cx="877163" cy="461665"/>
          </a:xfrm>
          <a:prstGeom prst="rect">
            <a:avLst/>
          </a:prstGeom>
          <a:solidFill>
            <a:schemeClr val="bg1"/>
          </a:solidFill>
        </p:spPr>
        <p:txBody>
          <a:bodyPr wrap="none" rtlCol="0">
            <a:spAutoFit/>
          </a:bodyPr>
          <a:lstStyle/>
          <a:p>
            <a:r>
              <a:rPr lang="en-US" sz="2400" b="1" dirty="0"/>
              <a:t>35%</a:t>
            </a:r>
          </a:p>
        </p:txBody>
      </p:sp>
      <p:sp>
        <p:nvSpPr>
          <p:cNvPr id="8" name="TextBox 7"/>
          <p:cNvSpPr txBox="1"/>
          <p:nvPr/>
        </p:nvSpPr>
        <p:spPr>
          <a:xfrm>
            <a:off x="8240681" y="4641575"/>
            <a:ext cx="877163" cy="461665"/>
          </a:xfrm>
          <a:prstGeom prst="rect">
            <a:avLst/>
          </a:prstGeom>
          <a:solidFill>
            <a:schemeClr val="bg1"/>
          </a:solidFill>
        </p:spPr>
        <p:txBody>
          <a:bodyPr wrap="none" rtlCol="0">
            <a:spAutoFit/>
          </a:bodyPr>
          <a:lstStyle/>
          <a:p>
            <a:r>
              <a:rPr lang="en-US" sz="2400" b="1" dirty="0"/>
              <a:t>32%</a:t>
            </a:r>
          </a:p>
        </p:txBody>
      </p:sp>
      <p:sp>
        <p:nvSpPr>
          <p:cNvPr id="9" name="TextBox 8"/>
          <p:cNvSpPr txBox="1"/>
          <p:nvPr/>
        </p:nvSpPr>
        <p:spPr>
          <a:xfrm>
            <a:off x="9303481" y="4566524"/>
            <a:ext cx="877163" cy="461665"/>
          </a:xfrm>
          <a:prstGeom prst="rect">
            <a:avLst/>
          </a:prstGeom>
          <a:solidFill>
            <a:schemeClr val="bg1"/>
          </a:solidFill>
        </p:spPr>
        <p:txBody>
          <a:bodyPr wrap="none" rtlCol="0">
            <a:spAutoFit/>
          </a:bodyPr>
          <a:lstStyle/>
          <a:p>
            <a:r>
              <a:rPr lang="en-US" sz="2400" b="1" dirty="0"/>
              <a:t>24%</a:t>
            </a:r>
          </a:p>
        </p:txBody>
      </p:sp>
      <p:sp>
        <p:nvSpPr>
          <p:cNvPr id="10" name="TextBox 9"/>
          <p:cNvSpPr txBox="1"/>
          <p:nvPr/>
        </p:nvSpPr>
        <p:spPr>
          <a:xfrm>
            <a:off x="4545517" y="1375766"/>
            <a:ext cx="5460725" cy="707886"/>
          </a:xfrm>
          <a:prstGeom prst="rect">
            <a:avLst/>
          </a:prstGeom>
          <a:solidFill>
            <a:schemeClr val="bg1"/>
          </a:solidFill>
        </p:spPr>
        <p:txBody>
          <a:bodyPr wrap="square" rtlCol="0">
            <a:spAutoFit/>
          </a:bodyPr>
          <a:lstStyle/>
          <a:p>
            <a:r>
              <a:rPr lang="en-US" sz="2000" b="1" dirty="0"/>
              <a:t>Asian     Black     Hispanic   Other     White</a:t>
            </a:r>
          </a:p>
          <a:p>
            <a:endParaRPr lang="en-US" sz="2000" b="1" dirty="0"/>
          </a:p>
        </p:txBody>
      </p:sp>
    </p:spTree>
    <p:extLst>
      <p:ext uri="{BB962C8B-B14F-4D97-AF65-F5344CB8AC3E}">
        <p14:creationId xmlns:p14="http://schemas.microsoft.com/office/powerpoint/2010/main" val="1930015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9" y="3894868"/>
            <a:ext cx="5031618" cy="1297619"/>
          </a:xfrm>
        </p:spPr>
        <p:txBody>
          <a:bodyPr/>
          <a:lstStyle/>
          <a:p>
            <a:pPr algn="ctr"/>
            <a:r>
              <a:rPr lang="en-US" sz="6600" dirty="0"/>
              <a:t>You</a:t>
            </a:r>
            <a:br>
              <a:rPr lang="en-US" sz="6600" dirty="0"/>
            </a:br>
            <a:r>
              <a:rPr lang="en-US" sz="6600" dirty="0"/>
              <a:t>Can’t </a:t>
            </a:r>
            <a:br>
              <a:rPr lang="en-US" sz="6600" dirty="0"/>
            </a:br>
            <a:r>
              <a:rPr lang="en-US" sz="6600" dirty="0" err="1">
                <a:solidFill>
                  <a:schemeClr val="accent2">
                    <a:lumMod val="75000"/>
                  </a:schemeClr>
                </a:solidFill>
              </a:rPr>
              <a:t>Unring</a:t>
            </a:r>
            <a:r>
              <a:rPr lang="en-US" sz="6600" dirty="0"/>
              <a:t/>
            </a:r>
            <a:br>
              <a:rPr lang="en-US" sz="6600" dirty="0"/>
            </a:br>
            <a:r>
              <a:rPr lang="en-US" sz="6600" dirty="0"/>
              <a:t>a Bell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28" t="1685" r="2549" b="2520"/>
          <a:stretch/>
        </p:blipFill>
        <p:spPr>
          <a:xfrm>
            <a:off x="6096000" y="489857"/>
            <a:ext cx="4833258" cy="5878286"/>
          </a:xfrm>
          <a:prstGeom prst="rect">
            <a:avLst/>
          </a:prstGeom>
          <a:effectLst>
            <a:outerShdw blurRad="63500" sx="102000" sy="102000" algn="ctr" rotWithShape="0">
              <a:prstClr val="black">
                <a:alpha val="40000"/>
              </a:prstClr>
            </a:outerShdw>
          </a:effectLst>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794" y="489857"/>
            <a:ext cx="5163670" cy="6183496"/>
          </a:xfrm>
          <a:prstGeom prst="rect">
            <a:avLst/>
          </a:prstGeom>
        </p:spPr>
      </p:pic>
    </p:spTree>
    <p:extLst>
      <p:ext uri="{BB962C8B-B14F-4D97-AF65-F5344CB8AC3E}">
        <p14:creationId xmlns:p14="http://schemas.microsoft.com/office/powerpoint/2010/main" val="1154177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Outreach Funding</a:t>
            </a:r>
            <a:endParaRPr lang="en-US" dirty="0"/>
          </a:p>
        </p:txBody>
      </p:sp>
      <p:sp>
        <p:nvSpPr>
          <p:cNvPr id="3" name="Content Placeholder 2"/>
          <p:cNvSpPr>
            <a:spLocks noGrp="1"/>
          </p:cNvSpPr>
          <p:nvPr>
            <p:ph idx="1"/>
          </p:nvPr>
        </p:nvSpPr>
        <p:spPr>
          <a:xfrm>
            <a:off x="732370" y="3183099"/>
            <a:ext cx="3357348" cy="3128992"/>
          </a:xfrm>
        </p:spPr>
        <p:txBody>
          <a:bodyPr>
            <a:normAutofit/>
          </a:bodyPr>
          <a:lstStyle/>
          <a:p>
            <a:pPr>
              <a:spcBef>
                <a:spcPts val="1800"/>
              </a:spcBef>
              <a:buClr>
                <a:schemeClr val="accent2">
                  <a:lumMod val="75000"/>
                </a:schemeClr>
              </a:buClr>
              <a:buFont typeface="Arial" panose="020B0604020202020204" pitchFamily="34" charset="0"/>
              <a:buChar char="•"/>
            </a:pPr>
            <a:r>
              <a:rPr lang="en-US" sz="2200" dirty="0" smtClean="0"/>
              <a:t>Local Government</a:t>
            </a:r>
          </a:p>
          <a:p>
            <a:pPr>
              <a:spcBef>
                <a:spcPts val="1800"/>
              </a:spcBef>
              <a:buClr>
                <a:schemeClr val="accent2">
                  <a:lumMod val="75000"/>
                </a:schemeClr>
              </a:buClr>
              <a:buFont typeface="Arial" panose="020B0604020202020204" pitchFamily="34" charset="0"/>
              <a:buChar char="•"/>
            </a:pPr>
            <a:r>
              <a:rPr lang="en-US" sz="2200" dirty="0" smtClean="0"/>
              <a:t>Community Based Organizations</a:t>
            </a:r>
            <a:endParaRPr lang="en-US" sz="2200" dirty="0"/>
          </a:p>
          <a:p>
            <a:pPr>
              <a:spcBef>
                <a:spcPts val="1800"/>
              </a:spcBef>
              <a:buClr>
                <a:schemeClr val="accent2">
                  <a:lumMod val="75000"/>
                </a:schemeClr>
              </a:buClr>
              <a:buFont typeface="Arial" panose="020B0604020202020204" pitchFamily="34" charset="0"/>
              <a:buChar char="•"/>
            </a:pPr>
            <a:endParaRPr lang="en-US" sz="2200" dirty="0"/>
          </a:p>
        </p:txBody>
      </p:sp>
      <p:sp>
        <p:nvSpPr>
          <p:cNvPr id="6" name="Content Placeholder 2">
            <a:extLst>
              <a:ext uri="{FF2B5EF4-FFF2-40B4-BE49-F238E27FC236}">
                <a16:creationId xmlns="" xmlns:a16="http://schemas.microsoft.com/office/drawing/2014/main" id="{51411ADC-CBD0-4962-ACF5-81FB2204E580}"/>
              </a:ext>
            </a:extLst>
          </p:cNvPr>
          <p:cNvSpPr txBox="1">
            <a:spLocks/>
          </p:cNvSpPr>
          <p:nvPr/>
        </p:nvSpPr>
        <p:spPr>
          <a:xfrm>
            <a:off x="6959771" y="3183099"/>
            <a:ext cx="3671247" cy="3348194"/>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2900" lvl="1" indent="-342900">
              <a:spcBef>
                <a:spcPts val="1800"/>
              </a:spcBef>
              <a:buClr>
                <a:schemeClr val="accent2">
                  <a:lumMod val="75000"/>
                </a:schemeClr>
              </a:buClr>
              <a:buFont typeface="Arial" panose="020B0604020202020204" pitchFamily="34" charset="0"/>
              <a:buChar char="•"/>
            </a:pPr>
            <a:r>
              <a:rPr lang="en-US" dirty="0"/>
              <a:t>Washington Census Equity </a:t>
            </a:r>
            <a:r>
              <a:rPr lang="en-US" dirty="0" smtClean="0"/>
              <a:t>Fund</a:t>
            </a:r>
          </a:p>
          <a:p>
            <a:pPr fontAlgn="base"/>
            <a:r>
              <a:rPr lang="en-US" dirty="0"/>
              <a:t>Increase communication and coordination </a:t>
            </a:r>
            <a:endParaRPr lang="en-US" dirty="0" smtClean="0"/>
          </a:p>
          <a:p>
            <a:pPr fontAlgn="base"/>
            <a:r>
              <a:rPr lang="en-US" dirty="0" smtClean="0"/>
              <a:t>Support </a:t>
            </a:r>
            <a:r>
              <a:rPr lang="en-US" dirty="0"/>
              <a:t>education, community outreach, regional communications, policy advocacy and other “Get Out the Count” activities</a:t>
            </a:r>
          </a:p>
          <a:p>
            <a:pPr fontAlgn="base"/>
            <a:r>
              <a:rPr lang="en-US" dirty="0"/>
              <a:t>Prioritize funding for outreach in hard-to-count communities</a:t>
            </a:r>
          </a:p>
          <a:p>
            <a:pPr marL="342900" lvl="1" indent="-342900">
              <a:spcBef>
                <a:spcPts val="1800"/>
              </a:spcBef>
              <a:buClr>
                <a:schemeClr val="accent2">
                  <a:lumMod val="75000"/>
                </a:schemeClr>
              </a:buClr>
              <a:buFont typeface="Arial" panose="020B0604020202020204" pitchFamily="34" charset="0"/>
              <a:buChar char="•"/>
            </a:pPr>
            <a:endParaRPr lang="en-US" dirty="0" smtClean="0"/>
          </a:p>
          <a:p>
            <a:pPr>
              <a:spcBef>
                <a:spcPts val="1800"/>
              </a:spcBef>
              <a:buClr>
                <a:schemeClr val="accent2">
                  <a:lumMod val="75000"/>
                </a:schemeClr>
              </a:buClr>
              <a:buFont typeface="Arial" panose="020B0604020202020204" pitchFamily="34" charset="0"/>
              <a:buChar char="•"/>
            </a:pPr>
            <a:endParaRPr lang="en-US" sz="2200" dirty="0"/>
          </a:p>
        </p:txBody>
      </p:sp>
      <p:sp>
        <p:nvSpPr>
          <p:cNvPr id="8" name="Rectangle 7">
            <a:extLst>
              <a:ext uri="{FF2B5EF4-FFF2-40B4-BE49-F238E27FC236}">
                <a16:creationId xmlns="" xmlns:a16="http://schemas.microsoft.com/office/drawing/2014/main" id="{F9900349-CCE4-442E-8EE8-BFE6C8C5350F}"/>
              </a:ext>
            </a:extLst>
          </p:cNvPr>
          <p:cNvSpPr/>
          <p:nvPr/>
        </p:nvSpPr>
        <p:spPr>
          <a:xfrm>
            <a:off x="732368" y="2091349"/>
            <a:ext cx="4988494"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smtClean="0">
                <a:solidFill>
                  <a:schemeClr val="bg1"/>
                </a:solidFill>
              </a:rPr>
              <a:t>$15Million State Funding</a:t>
            </a:r>
            <a:endParaRPr lang="en-US" sz="2400" dirty="0">
              <a:solidFill>
                <a:schemeClr val="bg1"/>
              </a:solidFill>
            </a:endParaRPr>
          </a:p>
        </p:txBody>
      </p:sp>
      <p:sp>
        <p:nvSpPr>
          <p:cNvPr id="9" name="Rectangle 8">
            <a:extLst>
              <a:ext uri="{FF2B5EF4-FFF2-40B4-BE49-F238E27FC236}">
                <a16:creationId xmlns="" xmlns:a16="http://schemas.microsoft.com/office/drawing/2014/main" id="{323B9978-503C-4321-A54A-AC0712179CBA}"/>
              </a:ext>
            </a:extLst>
          </p:cNvPr>
          <p:cNvSpPr/>
          <p:nvPr/>
        </p:nvSpPr>
        <p:spPr>
          <a:xfrm>
            <a:off x="6307015" y="2091349"/>
            <a:ext cx="4783542"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smtClean="0">
                <a:solidFill>
                  <a:schemeClr val="bg1"/>
                </a:solidFill>
              </a:rPr>
              <a:t>$1.6M Seattle &amp; King Co</a:t>
            </a:r>
            <a:endParaRPr lang="en-US" sz="2400" dirty="0">
              <a:solidFill>
                <a:schemeClr val="bg1"/>
              </a:solidFill>
            </a:endParaRPr>
          </a:p>
        </p:txBody>
      </p:sp>
    </p:spTree>
    <p:extLst>
      <p:ext uri="{BB962C8B-B14F-4D97-AF65-F5344CB8AC3E}">
        <p14:creationId xmlns:p14="http://schemas.microsoft.com/office/powerpoint/2010/main" val="272034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6774079" cy="1297619"/>
          </a:xfrm>
        </p:spPr>
        <p:txBody>
          <a:bodyPr/>
          <a:lstStyle/>
          <a:p>
            <a:r>
              <a:rPr lang="en-US" dirty="0"/>
              <a:t>Hard to Count: </a:t>
            </a:r>
            <a:r>
              <a:rPr lang="en-US" dirty="0">
                <a:solidFill>
                  <a:schemeClr val="accent2">
                    <a:lumMod val="75000"/>
                  </a:schemeClr>
                </a:solidFill>
              </a:rPr>
              <a:t>Washington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0836" y="1470258"/>
            <a:ext cx="7243518" cy="462967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317" y="4262121"/>
            <a:ext cx="3481818" cy="1494554"/>
          </a:xfrm>
          <a:prstGeom prst="rect">
            <a:avLst/>
          </a:prstGeom>
          <a:ln>
            <a:solidFill>
              <a:schemeClr val="tx1"/>
            </a:solidFill>
          </a:ln>
        </p:spPr>
      </p:pic>
    </p:spTree>
    <p:extLst>
      <p:ext uri="{BB962C8B-B14F-4D97-AF65-F5344CB8AC3E}">
        <p14:creationId xmlns:p14="http://schemas.microsoft.com/office/powerpoint/2010/main" val="63863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645" y="458577"/>
            <a:ext cx="9144000" cy="844860"/>
          </a:xfrm>
          <a:solidFill>
            <a:srgbClr val="FFFFFF"/>
          </a:solidFill>
        </p:spPr>
        <p:txBody>
          <a:bodyPr/>
          <a:lstStyle/>
          <a:p>
            <a:r>
              <a:rPr lang="en-US" dirty="0" smtClean="0"/>
              <a:t>Framework for Hard-to-Count</a:t>
            </a:r>
            <a:endParaRPr lang="en-US" dirty="0"/>
          </a:p>
        </p:txBody>
      </p:sp>
      <p:pic>
        <p:nvPicPr>
          <p:cNvPr id="4" name="Content Placeholder 3" descr="Reason why - hard to count.png"/>
          <p:cNvPicPr>
            <a:picLocks noGrp="1" noChangeAspect="1"/>
          </p:cNvPicPr>
          <p:nvPr>
            <p:ph idx="1"/>
          </p:nvPr>
        </p:nvPicPr>
        <p:blipFill>
          <a:blip r:embed="rId3">
            <a:extLst>
              <a:ext uri="{28A0092B-C50C-407E-A947-70E740481C1C}">
                <a14:useLocalDpi xmlns:a14="http://schemas.microsoft.com/office/drawing/2010/main" val="0"/>
              </a:ext>
            </a:extLst>
          </a:blip>
          <a:srcRect l="-1015" r="-1015"/>
          <a:stretch>
            <a:fillRect/>
          </a:stretch>
        </p:blipFill>
        <p:spPr>
          <a:xfrm>
            <a:off x="926379" y="458577"/>
            <a:ext cx="11107183" cy="5998667"/>
          </a:xfrm>
          <a:solidFill>
            <a:srgbClr val="FFFFFF"/>
          </a:solidFill>
        </p:spPr>
      </p:pic>
    </p:spTree>
    <p:extLst>
      <p:ext uri="{BB962C8B-B14F-4D97-AF65-F5344CB8AC3E}">
        <p14:creationId xmlns:p14="http://schemas.microsoft.com/office/powerpoint/2010/main" val="2029681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p:txBody>
          <a:bodyPr/>
          <a:lstStyle/>
          <a:p>
            <a:r>
              <a:rPr lang="en-US" dirty="0" smtClean="0"/>
              <a:t>Outreach Communications Tips</a:t>
            </a:r>
            <a:endParaRPr lang="en-US" dirty="0"/>
          </a:p>
        </p:txBody>
      </p:sp>
      <p:sp>
        <p:nvSpPr>
          <p:cNvPr id="3" name="Content Placeholder 2"/>
          <p:cNvSpPr>
            <a:spLocks noGrp="1"/>
          </p:cNvSpPr>
          <p:nvPr>
            <p:ph idx="1"/>
          </p:nvPr>
        </p:nvSpPr>
        <p:spPr>
          <a:xfrm>
            <a:off x="732368" y="2083029"/>
            <a:ext cx="10723035" cy="4774971"/>
          </a:xfrm>
        </p:spPr>
        <p:txBody>
          <a:bodyPr>
            <a:normAutofit/>
          </a:bodyPr>
          <a:lstStyle/>
          <a:p>
            <a:pPr marL="692150" indent="-623888">
              <a:buFont typeface="+mj-lt"/>
              <a:buAutoNum type="arabicPeriod"/>
            </a:pPr>
            <a:r>
              <a:rPr lang="en-US" sz="3600" dirty="0"/>
              <a:t>Acknowledge the fear</a:t>
            </a:r>
          </a:p>
          <a:p>
            <a:pPr marL="692150" indent="-623888">
              <a:buFont typeface="+mj-lt"/>
              <a:buAutoNum type="arabicPeriod"/>
            </a:pPr>
            <a:r>
              <a:rPr lang="en-US" sz="3600" dirty="0"/>
              <a:t>Empower </a:t>
            </a:r>
            <a:r>
              <a:rPr lang="en-US" sz="3600" dirty="0" smtClean="0"/>
              <a:t>with </a:t>
            </a:r>
            <a:r>
              <a:rPr lang="en-US" sz="3600" dirty="0"/>
              <a:t>the facts</a:t>
            </a:r>
          </a:p>
          <a:p>
            <a:pPr marL="692150" indent="-623888">
              <a:buFont typeface="+mj-lt"/>
              <a:buAutoNum type="arabicPeriod"/>
            </a:pPr>
            <a:r>
              <a:rPr lang="en-US" sz="3600" dirty="0"/>
              <a:t>Who is your audience?</a:t>
            </a:r>
          </a:p>
          <a:p>
            <a:pPr marL="692150" indent="-623888">
              <a:buFont typeface="+mj-lt"/>
              <a:buAutoNum type="arabicPeriod"/>
            </a:pPr>
            <a:r>
              <a:rPr lang="en-US" sz="3600" dirty="0"/>
              <a:t>Relate stories on impact</a:t>
            </a:r>
          </a:p>
          <a:p>
            <a:pPr marL="692150" indent="-623888">
              <a:buFont typeface="+mj-lt"/>
              <a:buAutoNum type="arabicPeriod"/>
            </a:pPr>
            <a:r>
              <a:rPr lang="en-US" sz="3600" dirty="0"/>
              <a:t>Find a trusted </a:t>
            </a:r>
            <a:r>
              <a:rPr lang="en-US" sz="3600" dirty="0" smtClean="0"/>
              <a:t>messenger</a:t>
            </a:r>
            <a:endParaRPr lang="en-US" sz="3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822" y="1860061"/>
            <a:ext cx="4600881" cy="3061677"/>
          </a:xfrm>
          <a:prstGeom prst="rect">
            <a:avLst/>
          </a:prstGeom>
        </p:spPr>
      </p:pic>
    </p:spTree>
    <p:extLst>
      <p:ext uri="{BB962C8B-B14F-4D97-AF65-F5344CB8AC3E}">
        <p14:creationId xmlns:p14="http://schemas.microsoft.com/office/powerpoint/2010/main" val="1970158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249" y="951391"/>
            <a:ext cx="11233629" cy="4154749"/>
          </a:xfrm>
        </p:spPr>
      </p:pic>
    </p:spTree>
    <p:extLst>
      <p:ext uri="{BB962C8B-B14F-4D97-AF65-F5344CB8AC3E}">
        <p14:creationId xmlns:p14="http://schemas.microsoft.com/office/powerpoint/2010/main" val="1266680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7576"/>
            <a:ext cx="9144000" cy="1336956"/>
          </a:xfrm>
        </p:spPr>
        <p:txBody>
          <a:bodyPr/>
          <a:lstStyle/>
          <a:p>
            <a:r>
              <a:rPr lang="en-US" dirty="0" smtClean="0"/>
              <a:t>Complete Count Committees</a:t>
            </a:r>
            <a:endParaRPr lang="en-US" dirty="0"/>
          </a:p>
        </p:txBody>
      </p:sp>
      <p:pic>
        <p:nvPicPr>
          <p:cNvPr id="4" name="Content Placeholder 3" descr="ccc-guide-d-1280.pdf"/>
          <p:cNvPicPr>
            <a:picLocks noGrp="1" noChangeAspect="1"/>
          </p:cNvPicPr>
          <p:nvPr>
            <p:ph idx="1"/>
          </p:nvPr>
        </p:nvPicPr>
        <p:blipFill>
          <a:blip r:embed="rId3">
            <a:extLst>
              <a:ext uri="{28A0092B-C50C-407E-A947-70E740481C1C}">
                <a14:useLocalDpi xmlns:a14="http://schemas.microsoft.com/office/drawing/2010/main" val="0"/>
              </a:ext>
            </a:extLst>
          </a:blip>
          <a:srcRect l="-69459" r="-69459"/>
          <a:stretch>
            <a:fillRect/>
          </a:stretch>
        </p:blipFill>
        <p:spPr>
          <a:xfrm rot="20294024">
            <a:off x="178132" y="1874056"/>
            <a:ext cx="8011848" cy="4326967"/>
          </a:xfrm>
        </p:spPr>
      </p:pic>
      <p:pic>
        <p:nvPicPr>
          <p:cNvPr id="5" name="Picture 4" descr="Census 2020 toolki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0817">
            <a:off x="5267330" y="2339892"/>
            <a:ext cx="4823650" cy="3727366"/>
          </a:xfrm>
          <a:prstGeom prst="rect">
            <a:avLst/>
          </a:prstGeom>
        </p:spPr>
      </p:pic>
    </p:spTree>
    <p:extLst>
      <p:ext uri="{BB962C8B-B14F-4D97-AF65-F5344CB8AC3E}">
        <p14:creationId xmlns:p14="http://schemas.microsoft.com/office/powerpoint/2010/main" val="321028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6"/>
            <a:ext cx="8042276" cy="1123816"/>
          </a:xfrm>
        </p:spPr>
        <p:txBody>
          <a:bodyPr/>
          <a:lstStyle/>
          <a:p>
            <a:r>
              <a:rPr lang="en-US" dirty="0" smtClean="0"/>
              <a:t>Goal: Statewide Coverage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057" y="1444533"/>
            <a:ext cx="8143687" cy="8143687"/>
          </a:xfrm>
        </p:spPr>
      </p:pic>
      <p:grpSp>
        <p:nvGrpSpPr>
          <p:cNvPr id="5" name="Group 4"/>
          <p:cNvGrpSpPr>
            <a:grpSpLocks/>
          </p:cNvGrpSpPr>
          <p:nvPr/>
        </p:nvGrpSpPr>
        <p:grpSpPr bwMode="auto">
          <a:xfrm>
            <a:off x="3995771" y="4169714"/>
            <a:ext cx="593769" cy="346166"/>
            <a:chOff x="1266" y="-107"/>
            <a:chExt cx="2147" cy="1439"/>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8" name="Group 7"/>
          <p:cNvGrpSpPr>
            <a:grpSpLocks/>
          </p:cNvGrpSpPr>
          <p:nvPr/>
        </p:nvGrpSpPr>
        <p:grpSpPr bwMode="auto">
          <a:xfrm>
            <a:off x="8593130" y="3266607"/>
            <a:ext cx="698150" cy="390095"/>
            <a:chOff x="1266" y="-107"/>
            <a:chExt cx="2147" cy="1439"/>
          </a:xfrm>
        </p:grpSpPr>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11" name="Group 10"/>
          <p:cNvGrpSpPr>
            <a:grpSpLocks/>
          </p:cNvGrpSpPr>
          <p:nvPr/>
        </p:nvGrpSpPr>
        <p:grpSpPr bwMode="auto">
          <a:xfrm>
            <a:off x="4428997" y="1743506"/>
            <a:ext cx="698150" cy="390095"/>
            <a:chOff x="1266" y="-107"/>
            <a:chExt cx="2147" cy="1439"/>
          </a:xfrm>
        </p:grpSpPr>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14" name="Group 13"/>
          <p:cNvGrpSpPr>
            <a:grpSpLocks/>
          </p:cNvGrpSpPr>
          <p:nvPr/>
        </p:nvGrpSpPr>
        <p:grpSpPr bwMode="auto">
          <a:xfrm>
            <a:off x="6556090" y="4974386"/>
            <a:ext cx="698150" cy="390095"/>
            <a:chOff x="1266" y="-107"/>
            <a:chExt cx="2147" cy="1439"/>
          </a:xfrm>
        </p:grpSpPr>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17" name="Group 16"/>
          <p:cNvGrpSpPr>
            <a:grpSpLocks/>
          </p:cNvGrpSpPr>
          <p:nvPr/>
        </p:nvGrpSpPr>
        <p:grpSpPr bwMode="auto">
          <a:xfrm>
            <a:off x="2657856" y="2852928"/>
            <a:ext cx="685958" cy="368300"/>
            <a:chOff x="1266" y="-107"/>
            <a:chExt cx="2147" cy="1439"/>
          </a:xfrm>
        </p:grpSpPr>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20" name="Group 19"/>
          <p:cNvGrpSpPr>
            <a:grpSpLocks/>
          </p:cNvGrpSpPr>
          <p:nvPr/>
        </p:nvGrpSpPr>
        <p:grpSpPr bwMode="auto">
          <a:xfrm>
            <a:off x="4201537" y="5519583"/>
            <a:ext cx="698150" cy="390095"/>
            <a:chOff x="0" y="0"/>
            <a:chExt cx="2147" cy="1439"/>
          </a:xfrm>
        </p:grpSpPr>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
              <a:ext cx="2147" cy="1419"/>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2" name="Text Box 13"/>
            <p:cNvSpPr txBox="1">
              <a:spLocks noChangeArrowheads="1"/>
            </p:cNvSpPr>
            <p:nvPr/>
          </p:nvSpPr>
          <p:spPr bwMode="auto">
            <a:xfrm>
              <a:off x="1773" y="0"/>
              <a:ext cx="106" cy="251"/>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23" name="Group 22"/>
          <p:cNvGrpSpPr>
            <a:grpSpLocks/>
          </p:cNvGrpSpPr>
          <p:nvPr/>
        </p:nvGrpSpPr>
        <p:grpSpPr bwMode="auto">
          <a:xfrm>
            <a:off x="4687043" y="2754307"/>
            <a:ext cx="698150" cy="390095"/>
            <a:chOff x="1266" y="-107"/>
            <a:chExt cx="2147" cy="1439"/>
          </a:xfrm>
        </p:grpSpPr>
        <p:pic>
          <p:nvPicPr>
            <p:cNvPr id="2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26" name="Group 25"/>
          <p:cNvGrpSpPr>
            <a:grpSpLocks/>
          </p:cNvGrpSpPr>
          <p:nvPr/>
        </p:nvGrpSpPr>
        <p:grpSpPr bwMode="auto">
          <a:xfrm>
            <a:off x="3297899" y="4203735"/>
            <a:ext cx="622451" cy="312145"/>
            <a:chOff x="1266" y="-107"/>
            <a:chExt cx="2147" cy="1439"/>
          </a:xfrm>
        </p:grpSpPr>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29" name="Group 28"/>
          <p:cNvGrpSpPr>
            <a:grpSpLocks/>
          </p:cNvGrpSpPr>
          <p:nvPr/>
        </p:nvGrpSpPr>
        <p:grpSpPr bwMode="auto">
          <a:xfrm>
            <a:off x="3982081" y="4961740"/>
            <a:ext cx="698150" cy="390095"/>
            <a:chOff x="0" y="0"/>
            <a:chExt cx="2147" cy="1439"/>
          </a:xfrm>
        </p:grpSpPr>
        <p:pic>
          <p:nvPicPr>
            <p:cNvPr id="3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
              <a:ext cx="2147" cy="1419"/>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31" name="Text Box 13"/>
            <p:cNvSpPr txBox="1">
              <a:spLocks noChangeArrowheads="1"/>
            </p:cNvSpPr>
            <p:nvPr/>
          </p:nvSpPr>
          <p:spPr bwMode="auto">
            <a:xfrm>
              <a:off x="1773" y="0"/>
              <a:ext cx="106" cy="251"/>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32" name="Group 31"/>
          <p:cNvGrpSpPr>
            <a:grpSpLocks/>
          </p:cNvGrpSpPr>
          <p:nvPr/>
        </p:nvGrpSpPr>
        <p:grpSpPr bwMode="auto">
          <a:xfrm>
            <a:off x="3455051" y="3526987"/>
            <a:ext cx="621314" cy="341127"/>
            <a:chOff x="1266" y="-107"/>
            <a:chExt cx="2147" cy="1439"/>
          </a:xfrm>
        </p:grpSpPr>
        <p:pic>
          <p:nvPicPr>
            <p:cNvPr id="33"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35" name="Group 34"/>
          <p:cNvGrpSpPr>
            <a:grpSpLocks/>
          </p:cNvGrpSpPr>
          <p:nvPr/>
        </p:nvGrpSpPr>
        <p:grpSpPr bwMode="auto">
          <a:xfrm>
            <a:off x="2804160" y="3390900"/>
            <a:ext cx="569159" cy="327854"/>
            <a:chOff x="1266" y="-107"/>
            <a:chExt cx="2147" cy="1439"/>
          </a:xfrm>
        </p:grpSpPr>
        <p:pic>
          <p:nvPicPr>
            <p:cNvPr id="36"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38" name="Group 37"/>
          <p:cNvGrpSpPr>
            <a:grpSpLocks/>
          </p:cNvGrpSpPr>
          <p:nvPr/>
        </p:nvGrpSpPr>
        <p:grpSpPr bwMode="auto">
          <a:xfrm>
            <a:off x="5634149" y="3458944"/>
            <a:ext cx="698150" cy="390095"/>
            <a:chOff x="1266" y="-107"/>
            <a:chExt cx="2147" cy="1439"/>
          </a:xfrm>
        </p:grpSpPr>
        <p:pic>
          <p:nvPicPr>
            <p:cNvPr id="39"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41" name="Group 40"/>
          <p:cNvGrpSpPr>
            <a:grpSpLocks/>
          </p:cNvGrpSpPr>
          <p:nvPr/>
        </p:nvGrpSpPr>
        <p:grpSpPr bwMode="auto">
          <a:xfrm>
            <a:off x="2911873" y="3856266"/>
            <a:ext cx="620653" cy="309365"/>
            <a:chOff x="1266" y="-107"/>
            <a:chExt cx="2147" cy="1439"/>
          </a:xfrm>
        </p:grpSpPr>
        <p:pic>
          <p:nvPicPr>
            <p:cNvPr id="42"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47" name="Group 46"/>
          <p:cNvGrpSpPr>
            <a:grpSpLocks/>
          </p:cNvGrpSpPr>
          <p:nvPr/>
        </p:nvGrpSpPr>
        <p:grpSpPr bwMode="auto">
          <a:xfrm>
            <a:off x="9121255" y="3699921"/>
            <a:ext cx="698150" cy="390095"/>
            <a:chOff x="1266" y="-107"/>
            <a:chExt cx="2147" cy="1439"/>
          </a:xfrm>
        </p:grpSpPr>
        <p:pic>
          <p:nvPicPr>
            <p:cNvPr id="48"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50" name="Group 49"/>
          <p:cNvGrpSpPr>
            <a:grpSpLocks/>
          </p:cNvGrpSpPr>
          <p:nvPr/>
        </p:nvGrpSpPr>
        <p:grpSpPr bwMode="auto">
          <a:xfrm>
            <a:off x="3765709" y="2427938"/>
            <a:ext cx="569159" cy="327854"/>
            <a:chOff x="1266" y="-107"/>
            <a:chExt cx="2147" cy="1439"/>
          </a:xfrm>
        </p:grpSpPr>
        <p:pic>
          <p:nvPicPr>
            <p:cNvPr id="51"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53" name="Group 52"/>
          <p:cNvGrpSpPr>
            <a:grpSpLocks/>
          </p:cNvGrpSpPr>
          <p:nvPr/>
        </p:nvGrpSpPr>
        <p:grpSpPr bwMode="auto">
          <a:xfrm>
            <a:off x="4577406" y="2249807"/>
            <a:ext cx="698150" cy="390095"/>
            <a:chOff x="1266" y="-107"/>
            <a:chExt cx="2147" cy="1439"/>
          </a:xfrm>
        </p:grpSpPr>
        <p:pic>
          <p:nvPicPr>
            <p:cNvPr id="54"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56" name="Group 55"/>
          <p:cNvGrpSpPr>
            <a:grpSpLocks/>
          </p:cNvGrpSpPr>
          <p:nvPr/>
        </p:nvGrpSpPr>
        <p:grpSpPr bwMode="auto">
          <a:xfrm>
            <a:off x="4619544" y="3212166"/>
            <a:ext cx="698150" cy="390095"/>
            <a:chOff x="1266" y="-107"/>
            <a:chExt cx="2147" cy="1439"/>
          </a:xfrm>
        </p:grpSpPr>
        <p:pic>
          <p:nvPicPr>
            <p:cNvPr id="57"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59" name="Group 58"/>
          <p:cNvGrpSpPr>
            <a:grpSpLocks/>
          </p:cNvGrpSpPr>
          <p:nvPr/>
        </p:nvGrpSpPr>
        <p:grpSpPr bwMode="auto">
          <a:xfrm>
            <a:off x="3842652" y="4505453"/>
            <a:ext cx="593769" cy="346166"/>
            <a:chOff x="1266" y="-107"/>
            <a:chExt cx="2147" cy="1439"/>
          </a:xfrm>
        </p:grpSpPr>
        <p:pic>
          <p:nvPicPr>
            <p:cNvPr id="60"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62" name="Group 61"/>
          <p:cNvGrpSpPr>
            <a:grpSpLocks/>
          </p:cNvGrpSpPr>
          <p:nvPr/>
        </p:nvGrpSpPr>
        <p:grpSpPr bwMode="auto">
          <a:xfrm>
            <a:off x="6057899" y="4505454"/>
            <a:ext cx="698150" cy="390095"/>
            <a:chOff x="1266" y="-107"/>
            <a:chExt cx="2147" cy="1439"/>
          </a:xfrm>
        </p:grpSpPr>
        <p:pic>
          <p:nvPicPr>
            <p:cNvPr id="6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
        <p:nvSpPr>
          <p:cNvPr id="65" name="TextBox 64"/>
          <p:cNvSpPr txBox="1"/>
          <p:nvPr/>
        </p:nvSpPr>
        <p:spPr>
          <a:xfrm>
            <a:off x="7261269" y="5899086"/>
            <a:ext cx="2063385" cy="646331"/>
          </a:xfrm>
          <a:prstGeom prst="rect">
            <a:avLst/>
          </a:prstGeom>
          <a:noFill/>
        </p:spPr>
        <p:txBody>
          <a:bodyPr wrap="none" rtlCol="0">
            <a:spAutoFit/>
          </a:bodyPr>
          <a:lstStyle/>
          <a:p>
            <a:r>
              <a:rPr lang="en-US" dirty="0"/>
              <a:t>20 Local Leagues</a:t>
            </a:r>
          </a:p>
          <a:p>
            <a:r>
              <a:rPr lang="en-US" dirty="0"/>
              <a:t>49 Leg Districts</a:t>
            </a:r>
          </a:p>
        </p:txBody>
      </p:sp>
    </p:spTree>
    <p:extLst>
      <p:ext uri="{BB962C8B-B14F-4D97-AF65-F5344CB8AC3E}">
        <p14:creationId xmlns:p14="http://schemas.microsoft.com/office/powerpoint/2010/main" val="607039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3341" y="1885951"/>
            <a:ext cx="6217920" cy="4343400"/>
          </a:xfrm>
        </p:spPr>
        <p:txBody>
          <a:bodyPr>
            <a:noAutofit/>
          </a:bodyPr>
          <a:lstStyle/>
          <a:p>
            <a:pPr marL="0" indent="0">
              <a:buNone/>
            </a:pPr>
            <a:r>
              <a:rPr lang="en-US" sz="3200" dirty="0"/>
              <a:t>  </a:t>
            </a:r>
            <a:r>
              <a:rPr lang="en-US" sz="3200" b="1" dirty="0">
                <a:solidFill>
                  <a:schemeClr val="accent1">
                    <a:lumMod val="75000"/>
                  </a:schemeClr>
                </a:solidFill>
              </a:rPr>
              <a:t>Nonpartisan Nonprofit</a:t>
            </a:r>
          </a:p>
          <a:p>
            <a:pPr marL="863600" lvl="1" indent="-514350">
              <a:spcBef>
                <a:spcPts val="1800"/>
              </a:spcBef>
              <a:buFont typeface="+mj-lt"/>
              <a:buAutoNum type="arabicPeriod"/>
            </a:pPr>
            <a:r>
              <a:rPr lang="en-US" sz="2400" dirty="0"/>
              <a:t>Inspire action through stories of civic engagement</a:t>
            </a:r>
          </a:p>
          <a:p>
            <a:pPr marL="863600" lvl="1" indent="-514350">
              <a:spcBef>
                <a:spcPts val="1800"/>
              </a:spcBef>
              <a:buFont typeface="+mj-lt"/>
              <a:buAutoNum type="arabicPeriod"/>
            </a:pPr>
            <a:r>
              <a:rPr lang="en-US" sz="2400" dirty="0"/>
              <a:t>Enhance civic education</a:t>
            </a:r>
            <a:endParaRPr lang="en-US" sz="1200" dirty="0"/>
          </a:p>
          <a:p>
            <a:pPr marL="863600" lvl="1" indent="-514350">
              <a:spcBef>
                <a:spcPts val="1800"/>
              </a:spcBef>
              <a:buFont typeface="+mj-lt"/>
              <a:buAutoNum type="arabicPeriod"/>
            </a:pPr>
            <a:r>
              <a:rPr lang="en-US" sz="2400" dirty="0"/>
              <a:t>Create cultural change to honor public service</a:t>
            </a:r>
            <a:br>
              <a:rPr lang="en-US" sz="2400" dirty="0"/>
            </a:br>
            <a:endParaRPr lang="en-US" b="1" dirty="0"/>
          </a:p>
          <a:p>
            <a:pPr marL="0" indent="0">
              <a:buNone/>
            </a:pPr>
            <a:r>
              <a:rPr lang="en-US" i="1" dirty="0"/>
              <a:t>	</a:t>
            </a:r>
            <a:r>
              <a:rPr lang="en-US" sz="2000" dirty="0"/>
              <a:t>Director: Alison McCaffree</a:t>
            </a:r>
            <a:endParaRPr lang="en-US" dirty="0"/>
          </a:p>
          <a:p>
            <a:pPr marL="349250" lvl="1" indent="0">
              <a:buNone/>
            </a:pPr>
            <a:endParaRPr lang="en-US" sz="3200" dirty="0"/>
          </a:p>
        </p:txBody>
      </p:sp>
      <p:pic>
        <p:nvPicPr>
          <p:cNvPr id="7" name="Picture 6">
            <a:extLst>
              <a:ext uri="{FF2B5EF4-FFF2-40B4-BE49-F238E27FC236}">
                <a16:creationId xmlns:a16="http://schemas.microsoft.com/office/drawing/2014/main" xmlns="" id="{4C5C1586-0081-4A79-B7CA-821A68F61B52}"/>
              </a:ext>
            </a:extLst>
          </p:cNvPr>
          <p:cNvPicPr>
            <a:picLocks noChangeAspect="1"/>
          </p:cNvPicPr>
          <p:nvPr/>
        </p:nvPicPr>
        <p:blipFill>
          <a:blip r:embed="rId3"/>
          <a:stretch>
            <a:fillRect/>
          </a:stretch>
        </p:blipFill>
        <p:spPr>
          <a:xfrm>
            <a:off x="203530" y="1577341"/>
            <a:ext cx="3659810" cy="53661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107" y="-119627"/>
            <a:ext cx="8122023" cy="1807907"/>
          </a:xfrm>
          <a:prstGeom prst="rect">
            <a:avLst/>
          </a:prstGeom>
        </p:spPr>
      </p:pic>
    </p:spTree>
    <p:extLst>
      <p:ext uri="{BB962C8B-B14F-4D97-AF65-F5344CB8AC3E}">
        <p14:creationId xmlns:p14="http://schemas.microsoft.com/office/powerpoint/2010/main" val="2135890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4215" t="22804" r="4268" b="27643"/>
          <a:stretch/>
        </p:blipFill>
        <p:spPr>
          <a:xfrm>
            <a:off x="1166018" y="302581"/>
            <a:ext cx="9292872" cy="5969631"/>
          </a:xfrm>
        </p:spPr>
      </p:pic>
    </p:spTree>
    <p:extLst>
      <p:ext uri="{BB962C8B-B14F-4D97-AF65-F5344CB8AC3E}">
        <p14:creationId xmlns:p14="http://schemas.microsoft.com/office/powerpoint/2010/main" val="1851110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633" y="234517"/>
            <a:ext cx="5775199" cy="989704"/>
          </a:xfrm>
        </p:spPr>
        <p:txBody>
          <a:bodyPr/>
          <a:lstStyle/>
          <a:p>
            <a:r>
              <a:rPr lang="en-US" dirty="0" smtClean="0"/>
              <a:t>Census Actions</a:t>
            </a:r>
            <a:endParaRPr lang="en-US" dirty="0"/>
          </a:p>
        </p:txBody>
      </p:sp>
      <p:sp>
        <p:nvSpPr>
          <p:cNvPr id="3" name="Content Placeholder 2"/>
          <p:cNvSpPr>
            <a:spLocks noGrp="1"/>
          </p:cNvSpPr>
          <p:nvPr>
            <p:ph idx="1"/>
          </p:nvPr>
        </p:nvSpPr>
        <p:spPr>
          <a:xfrm>
            <a:off x="2036762" y="1829470"/>
            <a:ext cx="8167942" cy="4717634"/>
          </a:xfrm>
        </p:spPr>
        <p:txBody>
          <a:bodyPr>
            <a:normAutofit/>
          </a:bodyPr>
          <a:lstStyle/>
          <a:p>
            <a:pPr marL="457200" indent="-457200">
              <a:buFont typeface="+mj-lt"/>
              <a:buAutoNum type="arabicPeriod"/>
            </a:pPr>
            <a:r>
              <a:rPr lang="en-US" b="1" dirty="0" smtClean="0"/>
              <a:t>Funding from State Government</a:t>
            </a:r>
          </a:p>
          <a:p>
            <a:pPr marL="793750" lvl="1" indent="-457200"/>
            <a:r>
              <a:rPr lang="en-US" dirty="0" smtClean="0"/>
              <a:t>Encourage CBOs to apply for money</a:t>
            </a:r>
          </a:p>
          <a:p>
            <a:pPr marL="793750" lvl="1" indent="-457200"/>
            <a:r>
              <a:rPr lang="en-US" dirty="0" smtClean="0"/>
              <a:t>Fundraise additional </a:t>
            </a:r>
            <a:r>
              <a:rPr lang="en-US" dirty="0"/>
              <a:t>m</a:t>
            </a:r>
            <a:r>
              <a:rPr lang="en-US" dirty="0" smtClean="0"/>
              <a:t>oney to support outreach &amp; communication</a:t>
            </a:r>
          </a:p>
          <a:p>
            <a:pPr marL="457200" indent="-457200">
              <a:buFont typeface="+mj-lt"/>
              <a:buAutoNum type="arabicPeriod"/>
            </a:pPr>
            <a:r>
              <a:rPr lang="en-US" b="1" dirty="0" smtClean="0"/>
              <a:t>Community Organizing </a:t>
            </a:r>
          </a:p>
          <a:p>
            <a:pPr marL="793750" lvl="1" indent="-457200"/>
            <a:r>
              <a:rPr lang="en-US" dirty="0" smtClean="0"/>
              <a:t>Reach out to hard to count communities</a:t>
            </a:r>
          </a:p>
          <a:p>
            <a:pPr marL="793750" lvl="1" indent="-457200"/>
            <a:r>
              <a:rPr lang="en-US" dirty="0" smtClean="0"/>
              <a:t>Customize materials </a:t>
            </a:r>
          </a:p>
          <a:p>
            <a:pPr marL="793750" lvl="1" indent="-457200"/>
            <a:r>
              <a:rPr lang="en-US" dirty="0" smtClean="0"/>
              <a:t>Hold parties. </a:t>
            </a:r>
          </a:p>
          <a:p>
            <a:pPr marL="793750" lvl="1" indent="-457200"/>
            <a:r>
              <a:rPr lang="en-US" dirty="0" smtClean="0"/>
              <a:t>Help at libraries</a:t>
            </a:r>
            <a:endParaRPr lang="en-US" dirty="0"/>
          </a:p>
        </p:txBody>
      </p:sp>
      <p:grpSp>
        <p:nvGrpSpPr>
          <p:cNvPr id="4" name="Group 3"/>
          <p:cNvGrpSpPr>
            <a:grpSpLocks/>
          </p:cNvGrpSpPr>
          <p:nvPr/>
        </p:nvGrpSpPr>
        <p:grpSpPr bwMode="auto">
          <a:xfrm>
            <a:off x="2392086" y="447769"/>
            <a:ext cx="1723546" cy="1152432"/>
            <a:chOff x="1266" y="-107"/>
            <a:chExt cx="2147" cy="1439"/>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1085384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878423" y="2794475"/>
            <a:ext cx="10723035" cy="1297619"/>
          </a:xfrm>
        </p:spPr>
        <p:txBody>
          <a:bodyPr/>
          <a:lstStyle/>
          <a:p>
            <a:r>
              <a:rPr lang="en-US" sz="6000" dirty="0" smtClean="0"/>
              <a:t>2020</a:t>
            </a:r>
            <a:br>
              <a:rPr lang="en-US" sz="6000" dirty="0" smtClean="0"/>
            </a:br>
            <a:r>
              <a:rPr lang="en-US" sz="6000" dirty="0" smtClean="0"/>
              <a:t>REDISTRICTING</a:t>
            </a:r>
            <a:br>
              <a:rPr lang="en-US" sz="6000" dirty="0" smtClean="0"/>
            </a:br>
            <a:r>
              <a:rPr lang="en-US" sz="6000" dirty="0" smtClean="0"/>
              <a:t>REFORM BILLS</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992409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Bills</a:t>
            </a:r>
            <a:endParaRPr lang="en-US" dirty="0"/>
          </a:p>
        </p:txBody>
      </p:sp>
      <p:sp>
        <p:nvSpPr>
          <p:cNvPr id="3" name="Content Placeholder 2"/>
          <p:cNvSpPr>
            <a:spLocks noGrp="1"/>
          </p:cNvSpPr>
          <p:nvPr>
            <p:ph idx="1"/>
          </p:nvPr>
        </p:nvSpPr>
        <p:spPr>
          <a:xfrm>
            <a:off x="5140761" y="1600201"/>
            <a:ext cx="6903602" cy="4343400"/>
          </a:xfrm>
        </p:spPr>
        <p:txBody>
          <a:bodyPr>
            <a:noAutofit/>
          </a:bodyPr>
          <a:lstStyle/>
          <a:p>
            <a:pPr marL="0" indent="0">
              <a:spcBef>
                <a:spcPts val="0"/>
              </a:spcBef>
              <a:spcAft>
                <a:spcPts val="600"/>
              </a:spcAft>
              <a:buNone/>
            </a:pPr>
            <a:r>
              <a:rPr lang="en-US" sz="2800" dirty="0"/>
              <a:t>Passed: </a:t>
            </a:r>
          </a:p>
          <a:p>
            <a:pPr marL="457200" indent="-457200">
              <a:spcBef>
                <a:spcPts val="0"/>
              </a:spcBef>
              <a:spcAft>
                <a:spcPts val="600"/>
              </a:spcAft>
            </a:pPr>
            <a:r>
              <a:rPr lang="en-US" sz="2800" dirty="0"/>
              <a:t>SB 5287 - Prison Gerrymandering</a:t>
            </a:r>
          </a:p>
          <a:p>
            <a:pPr marL="457200" indent="-457200">
              <a:spcBef>
                <a:spcPts val="0"/>
              </a:spcBef>
              <a:spcAft>
                <a:spcPts val="600"/>
              </a:spcAft>
            </a:pPr>
            <a:r>
              <a:rPr lang="en-US" sz="2800" dirty="0"/>
              <a:t>SB 5496 - Precinct </a:t>
            </a:r>
            <a:r>
              <a:rPr lang="en-US" sz="2800" dirty="0" smtClean="0"/>
              <a:t>Boundaries </a:t>
            </a:r>
          </a:p>
          <a:p>
            <a:pPr marL="457200" indent="-457200">
              <a:spcBef>
                <a:spcPts val="0"/>
              </a:spcBef>
              <a:spcAft>
                <a:spcPts val="600"/>
              </a:spcAft>
            </a:pPr>
            <a:r>
              <a:rPr lang="en-US" sz="2800" dirty="0" smtClean="0"/>
              <a:t>SB </a:t>
            </a:r>
            <a:r>
              <a:rPr lang="en-US" sz="2800" dirty="0"/>
              <a:t>5502 – </a:t>
            </a:r>
            <a:r>
              <a:rPr lang="en-US" sz="2800" dirty="0" smtClean="0"/>
              <a:t>End deadlines</a:t>
            </a:r>
          </a:p>
          <a:p>
            <a:pPr marL="457200" indent="-457200">
              <a:spcBef>
                <a:spcPts val="0"/>
              </a:spcBef>
              <a:spcAft>
                <a:spcPts val="600"/>
              </a:spcAft>
            </a:pPr>
            <a:endParaRPr lang="en-US" sz="2800" dirty="0"/>
          </a:p>
          <a:p>
            <a:pPr marL="0" indent="0">
              <a:spcBef>
                <a:spcPts val="0"/>
              </a:spcBef>
              <a:spcAft>
                <a:spcPts val="600"/>
              </a:spcAft>
              <a:buNone/>
            </a:pPr>
            <a:r>
              <a:rPr lang="en-US" sz="2800" dirty="0"/>
              <a:t>Withdrawn:</a:t>
            </a:r>
          </a:p>
          <a:p>
            <a:pPr marL="457200" indent="-457200">
              <a:spcBef>
                <a:spcPts val="0"/>
              </a:spcBef>
              <a:spcAft>
                <a:spcPts val="600"/>
              </a:spcAft>
            </a:pPr>
            <a:r>
              <a:rPr lang="en-US" sz="2800" dirty="0"/>
              <a:t>HB 1396 - Efficiency Gap &amp; </a:t>
            </a:r>
            <a:endParaRPr lang="en-US" sz="2800" dirty="0" smtClean="0"/>
          </a:p>
          <a:p>
            <a:pPr marL="0" indent="0">
              <a:spcBef>
                <a:spcPts val="0"/>
              </a:spcBef>
              <a:spcAft>
                <a:spcPts val="600"/>
              </a:spcAft>
              <a:buNone/>
            </a:pPr>
            <a:r>
              <a:rPr lang="en-US" sz="2800" dirty="0"/>
              <a:t>	</a:t>
            </a:r>
            <a:r>
              <a:rPr lang="en-US" sz="2800" dirty="0" smtClean="0"/>
              <a:t>	    Campaign Prohibitions</a:t>
            </a:r>
            <a:endParaRPr lang="en-US" sz="2800" dirty="0"/>
          </a:p>
        </p:txBody>
      </p:sp>
    </p:spTree>
    <p:extLst>
      <p:ext uri="{BB962C8B-B14F-4D97-AF65-F5344CB8AC3E}">
        <p14:creationId xmlns:p14="http://schemas.microsoft.com/office/powerpoint/2010/main" val="1502513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372DC67-882B-4AA3-9D77-218EE917911A}"/>
              </a:ext>
            </a:extLst>
          </p:cNvPr>
          <p:cNvSpPr/>
          <p:nvPr/>
        </p:nvSpPr>
        <p:spPr>
          <a:xfrm>
            <a:off x="0" y="2792957"/>
            <a:ext cx="12192000" cy="2017168"/>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053420B2-5F45-42B9-8790-D700788F4503}"/>
              </a:ext>
            </a:extLst>
          </p:cNvPr>
          <p:cNvSpPr txBox="1"/>
          <p:nvPr/>
        </p:nvSpPr>
        <p:spPr>
          <a:xfrm>
            <a:off x="492169" y="3320657"/>
            <a:ext cx="4330238" cy="954107"/>
          </a:xfrm>
          <a:prstGeom prst="rect">
            <a:avLst/>
          </a:prstGeom>
          <a:noFill/>
          <a:ln>
            <a:noFill/>
          </a:ln>
        </p:spPr>
        <p:txBody>
          <a:bodyPr wrap="square" rtlCol="0">
            <a:spAutoFit/>
          </a:bodyPr>
          <a:lstStyle/>
          <a:p>
            <a:r>
              <a:rPr lang="en-US" sz="2800" dirty="0">
                <a:solidFill>
                  <a:schemeClr val="bg1"/>
                </a:solidFill>
              </a:rPr>
              <a:t>SB 5287 </a:t>
            </a:r>
            <a:r>
              <a:rPr lang="en-US" sz="2800" dirty="0" smtClean="0">
                <a:solidFill>
                  <a:schemeClr val="bg1"/>
                </a:solidFill>
              </a:rPr>
              <a:t>was signed </a:t>
            </a:r>
          </a:p>
          <a:p>
            <a:r>
              <a:rPr lang="en-US" sz="2800" dirty="0" smtClean="0">
                <a:solidFill>
                  <a:schemeClr val="bg1"/>
                </a:solidFill>
              </a:rPr>
              <a:t>into law on May 11th</a:t>
            </a:r>
            <a:endParaRPr lang="en-US" sz="2800" dirty="0">
              <a:solidFill>
                <a:schemeClr val="bg1"/>
              </a:solidFill>
            </a:endParaRPr>
          </a:p>
        </p:txBody>
      </p:sp>
      <p:sp>
        <p:nvSpPr>
          <p:cNvPr id="2" name="Title 1"/>
          <p:cNvSpPr>
            <a:spLocks noGrp="1"/>
          </p:cNvSpPr>
          <p:nvPr>
            <p:ph type="title"/>
          </p:nvPr>
        </p:nvSpPr>
        <p:spPr/>
        <p:txBody>
          <a:bodyPr/>
          <a:lstStyle/>
          <a:p>
            <a:r>
              <a:rPr lang="en-US" dirty="0"/>
              <a:t>WA State Prisons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877" y="1828798"/>
            <a:ext cx="7396388" cy="3868617"/>
          </a:xfrm>
          <a:prstGeom prst="rect">
            <a:avLst/>
          </a:prstGeom>
          <a:ln w="76200">
            <a:solidFill>
              <a:schemeClr val="tx1"/>
            </a:solidFill>
          </a:ln>
        </p:spPr>
      </p:pic>
    </p:spTree>
    <p:extLst>
      <p:ext uri="{BB962C8B-B14F-4D97-AF65-F5344CB8AC3E}">
        <p14:creationId xmlns:p14="http://schemas.microsoft.com/office/powerpoint/2010/main" val="1214433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632" y="122741"/>
            <a:ext cx="6403203" cy="1336956"/>
          </a:xfrm>
        </p:spPr>
        <p:txBody>
          <a:bodyPr/>
          <a:lstStyle/>
          <a:p>
            <a:r>
              <a:rPr lang="en-US" dirty="0" smtClean="0"/>
              <a:t>Proposed Changes</a:t>
            </a:r>
            <a:endParaRPr lang="en-US" dirty="0"/>
          </a:p>
        </p:txBody>
      </p:sp>
      <p:sp>
        <p:nvSpPr>
          <p:cNvPr id="3" name="Content Placeholder 2"/>
          <p:cNvSpPr>
            <a:spLocks noGrp="1"/>
          </p:cNvSpPr>
          <p:nvPr>
            <p:ph idx="1"/>
          </p:nvPr>
        </p:nvSpPr>
        <p:spPr>
          <a:xfrm>
            <a:off x="1972941" y="2514600"/>
            <a:ext cx="8545894" cy="2901462"/>
          </a:xfrm>
        </p:spPr>
        <p:txBody>
          <a:bodyPr>
            <a:noAutofit/>
          </a:bodyPr>
          <a:lstStyle/>
          <a:p>
            <a:pPr marL="765175" lvl="0" indent="-742950">
              <a:buFont typeface="+mj-lt"/>
              <a:buAutoNum type="arabicPeriod"/>
            </a:pPr>
            <a:r>
              <a:rPr lang="en-US" sz="3600" b="1" dirty="0" smtClean="0"/>
              <a:t>Improve </a:t>
            </a:r>
            <a:r>
              <a:rPr lang="en-US" sz="3600" b="1" dirty="0"/>
              <a:t>Efficiency &amp; Effectiveness</a:t>
            </a:r>
          </a:p>
          <a:p>
            <a:pPr marL="765175" lvl="0" indent="-742950">
              <a:buFont typeface="+mj-lt"/>
              <a:buAutoNum type="arabicPeriod"/>
            </a:pPr>
            <a:r>
              <a:rPr lang="en-US" sz="3600" b="1" dirty="0" smtClean="0"/>
              <a:t>Increase </a:t>
            </a:r>
            <a:r>
              <a:rPr lang="en-US" sz="3600" b="1" dirty="0"/>
              <a:t>Transparency</a:t>
            </a:r>
          </a:p>
          <a:p>
            <a:pPr marL="765175" lvl="0" indent="-742950">
              <a:buFont typeface="+mj-lt"/>
              <a:buAutoNum type="arabicPeriod"/>
            </a:pPr>
            <a:r>
              <a:rPr lang="en-US" sz="3600" b="1" dirty="0" smtClean="0"/>
              <a:t>Increase </a:t>
            </a:r>
            <a:r>
              <a:rPr lang="en-US" sz="3600" b="1" dirty="0"/>
              <a:t>Public Input</a:t>
            </a:r>
          </a:p>
          <a:p>
            <a:pPr marL="457200" indent="-457200">
              <a:spcBef>
                <a:spcPts val="0"/>
              </a:spcBef>
              <a:buFont typeface="+mj-lt"/>
              <a:buAutoNum type="arabicPeriod"/>
            </a:pPr>
            <a:endParaRPr lang="en-US" sz="3600" dirty="0" smtClean="0"/>
          </a:p>
          <a:p>
            <a:pPr marL="457200" indent="-457200">
              <a:spcBef>
                <a:spcPts val="0"/>
              </a:spcBef>
              <a:buFont typeface="+mj-lt"/>
              <a:buAutoNum type="arabicPeriod"/>
            </a:pPr>
            <a:endParaRPr lang="en-US" sz="3600" dirty="0" smtClean="0"/>
          </a:p>
          <a:p>
            <a:pPr lvl="1">
              <a:spcBef>
                <a:spcPts val="0"/>
              </a:spcBef>
            </a:pPr>
            <a:endParaRPr lang="en-US" sz="3200" dirty="0"/>
          </a:p>
          <a:p>
            <a:pPr lvl="1">
              <a:spcBef>
                <a:spcPts val="0"/>
              </a:spcBef>
            </a:pPr>
            <a:endParaRPr lang="en-US" sz="3200" dirty="0"/>
          </a:p>
          <a:p>
            <a:pPr lvl="1">
              <a:spcBef>
                <a:spcPts val="0"/>
              </a:spcBef>
            </a:pPr>
            <a:endParaRPr lang="en-US" sz="3200" dirty="0"/>
          </a:p>
          <a:p>
            <a:pPr lvl="1">
              <a:spcBef>
                <a:spcPts val="0"/>
              </a:spcBef>
            </a:pPr>
            <a:endParaRPr lang="en-US" sz="3200" dirty="0"/>
          </a:p>
        </p:txBody>
      </p:sp>
      <p:grpSp>
        <p:nvGrpSpPr>
          <p:cNvPr id="4" name="Group 3"/>
          <p:cNvGrpSpPr>
            <a:grpSpLocks/>
          </p:cNvGrpSpPr>
          <p:nvPr/>
        </p:nvGrpSpPr>
        <p:grpSpPr bwMode="auto">
          <a:xfrm>
            <a:off x="2392086" y="447769"/>
            <a:ext cx="1723546" cy="1152432"/>
            <a:chOff x="1266" y="-107"/>
            <a:chExt cx="2147" cy="1439"/>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496510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28576"/>
            <a:ext cx="8854545" cy="1297619"/>
          </a:xfrm>
        </p:spPr>
        <p:txBody>
          <a:bodyPr/>
          <a:lstStyle/>
          <a:p>
            <a:r>
              <a:rPr lang="en-US" dirty="0" smtClean="0"/>
              <a:t>Proposed 2020 Changes</a:t>
            </a:r>
            <a:endParaRPr lang="en-US" dirty="0"/>
          </a:p>
        </p:txBody>
      </p:sp>
      <p:sp>
        <p:nvSpPr>
          <p:cNvPr id="3" name="Content Placeholder 2"/>
          <p:cNvSpPr>
            <a:spLocks noGrp="1"/>
          </p:cNvSpPr>
          <p:nvPr>
            <p:ph idx="1"/>
          </p:nvPr>
        </p:nvSpPr>
        <p:spPr>
          <a:xfrm>
            <a:off x="732368" y="1669095"/>
            <a:ext cx="6774079" cy="4343400"/>
          </a:xfrm>
        </p:spPr>
        <p:txBody>
          <a:bodyPr>
            <a:normAutofit/>
          </a:bodyPr>
          <a:lstStyle/>
          <a:p>
            <a:pPr marL="457200" indent="-457200">
              <a:buFont typeface="+mj-lt"/>
              <a:buAutoNum type="arabicPeriod"/>
            </a:pPr>
            <a:r>
              <a:rPr lang="en-US" sz="3400" b="1" dirty="0"/>
              <a:t>Improve Efficiency &amp; Effectiveness</a:t>
            </a:r>
          </a:p>
          <a:p>
            <a:pPr marL="793750" lvl="1" indent="-457200">
              <a:spcAft>
                <a:spcPts val="600"/>
              </a:spcAft>
            </a:pPr>
            <a:r>
              <a:rPr lang="en-US" sz="2800" dirty="0"/>
              <a:t>Appointment of commissioners and offices set up earlier</a:t>
            </a:r>
          </a:p>
          <a:p>
            <a:pPr marL="793750" lvl="1" indent="-457200">
              <a:spcAft>
                <a:spcPts val="600"/>
              </a:spcAft>
            </a:pPr>
            <a:r>
              <a:rPr lang="en-US" sz="2800" dirty="0" smtClean="0"/>
              <a:t>Participate in trainings</a:t>
            </a:r>
          </a:p>
          <a:p>
            <a:pPr marL="793750" lvl="1" indent="-457200">
              <a:spcAft>
                <a:spcPts val="600"/>
              </a:spcAft>
            </a:pPr>
            <a:r>
              <a:rPr lang="en-US" sz="2800" dirty="0" smtClean="0"/>
              <a:t>Include </a:t>
            </a:r>
            <a:r>
              <a:rPr lang="en-US" sz="2800" dirty="0"/>
              <a:t>the County Auditors in the process earlier</a:t>
            </a:r>
          </a:p>
          <a:p>
            <a:pPr marL="793750" lvl="1" indent="-457200">
              <a:spcAft>
                <a:spcPts val="600"/>
              </a:spcAft>
            </a:pPr>
            <a:r>
              <a:rPr lang="en-US" sz="2800" dirty="0"/>
              <a:t>Increase communications </a:t>
            </a:r>
            <a:r>
              <a:rPr lang="en-US" sz="2800" dirty="0" smtClean="0"/>
              <a:t>staff</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271" y="1914526"/>
            <a:ext cx="4047284" cy="2699507"/>
          </a:xfrm>
          <a:prstGeom prst="rect">
            <a:avLst/>
          </a:prstGeom>
          <a:ln>
            <a:solidFill>
              <a:schemeClr val="tx1"/>
            </a:solidFill>
          </a:ln>
        </p:spPr>
      </p:pic>
    </p:spTree>
    <p:extLst>
      <p:ext uri="{BB962C8B-B14F-4D97-AF65-F5344CB8AC3E}">
        <p14:creationId xmlns:p14="http://schemas.microsoft.com/office/powerpoint/2010/main" val="1822570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6"/>
            <a:ext cx="8042276" cy="777534"/>
          </a:xfrm>
        </p:spPr>
        <p:txBody>
          <a:bodyPr/>
          <a:lstStyle/>
          <a:p>
            <a:r>
              <a:rPr lang="en-US" dirty="0" smtClean="0"/>
              <a:t>WA Legislative Districts</a:t>
            </a:r>
            <a:endParaRPr lang="en-US" dirty="0"/>
          </a:p>
        </p:txBody>
      </p:sp>
      <p:pic>
        <p:nvPicPr>
          <p:cNvPr id="4" name="Content Placeholder 3" descr="Legislative Districts-thumb-565x360.jpg"/>
          <p:cNvPicPr>
            <a:picLocks noGrp="1" noChangeAspect="1"/>
          </p:cNvPicPr>
          <p:nvPr>
            <p:ph idx="1"/>
          </p:nvPr>
        </p:nvPicPr>
        <p:blipFill>
          <a:blip r:embed="rId3" cstate="email">
            <a:extLst>
              <a:ext uri="{28A0092B-C50C-407E-A947-70E740481C1C}">
                <a14:useLocalDpi xmlns:a14="http://schemas.microsoft.com/office/drawing/2010/main"/>
              </a:ext>
            </a:extLst>
          </a:blip>
          <a:srcRect l="-8989" r="-8989"/>
          <a:stretch>
            <a:fillRect/>
          </a:stretch>
        </p:blipFill>
        <p:spPr>
          <a:xfrm>
            <a:off x="947461" y="885111"/>
            <a:ext cx="10284550" cy="5554387"/>
          </a:xfrm>
        </p:spPr>
      </p:pic>
    </p:spTree>
    <p:extLst>
      <p:ext uri="{BB962C8B-B14F-4D97-AF65-F5344CB8AC3E}">
        <p14:creationId xmlns:p14="http://schemas.microsoft.com/office/powerpoint/2010/main" val="2322512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28576"/>
            <a:ext cx="8854545" cy="1297619"/>
          </a:xfrm>
        </p:spPr>
        <p:txBody>
          <a:bodyPr/>
          <a:lstStyle/>
          <a:p>
            <a:r>
              <a:rPr lang="en-US" dirty="0" smtClean="0"/>
              <a:t>Proposed 2020 Changes</a:t>
            </a:r>
            <a:endParaRPr lang="en-US" dirty="0"/>
          </a:p>
        </p:txBody>
      </p:sp>
      <p:sp>
        <p:nvSpPr>
          <p:cNvPr id="3" name="Content Placeholder 2"/>
          <p:cNvSpPr>
            <a:spLocks noGrp="1"/>
          </p:cNvSpPr>
          <p:nvPr>
            <p:ph idx="1"/>
          </p:nvPr>
        </p:nvSpPr>
        <p:spPr>
          <a:xfrm>
            <a:off x="732368" y="1914526"/>
            <a:ext cx="6774079" cy="4343400"/>
          </a:xfrm>
        </p:spPr>
        <p:txBody>
          <a:bodyPr>
            <a:normAutofit/>
          </a:bodyPr>
          <a:lstStyle/>
          <a:p>
            <a:pPr marL="514350" indent="-514350">
              <a:buFont typeface="+mj-lt"/>
              <a:buAutoNum type="arabicPeriod" startAt="2"/>
            </a:pPr>
            <a:r>
              <a:rPr lang="en-US" sz="3400" b="1" dirty="0" smtClean="0"/>
              <a:t>Increase </a:t>
            </a:r>
            <a:r>
              <a:rPr lang="en-US" sz="3400" b="1" dirty="0"/>
              <a:t>Transparency</a:t>
            </a:r>
          </a:p>
          <a:p>
            <a:pPr marL="793750" lvl="1" indent="-457200">
              <a:spcAft>
                <a:spcPts val="600"/>
              </a:spcAft>
            </a:pPr>
            <a:r>
              <a:rPr lang="en-US" sz="2800" dirty="0"/>
              <a:t>Increase use of Website, Social media, &amp; other technologies </a:t>
            </a:r>
          </a:p>
          <a:p>
            <a:pPr marL="793750" lvl="1" indent="-457200">
              <a:spcAft>
                <a:spcPts val="600"/>
              </a:spcAft>
            </a:pPr>
            <a:r>
              <a:rPr lang="en-US" sz="2800" dirty="0"/>
              <a:t>Greater amount of deliberations in open meetings </a:t>
            </a:r>
          </a:p>
          <a:p>
            <a:pPr marL="793750" lvl="1" indent="-457200">
              <a:spcAft>
                <a:spcPts val="600"/>
              </a:spcAft>
            </a:pPr>
            <a:r>
              <a:rPr lang="en-US" sz="2800" dirty="0" smtClean="0"/>
              <a:t>Make Public </a:t>
            </a:r>
            <a:r>
              <a:rPr lang="en-US" sz="2800" dirty="0"/>
              <a:t>priorities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271" y="1914526"/>
            <a:ext cx="4047284" cy="2699507"/>
          </a:xfrm>
          <a:prstGeom prst="rect">
            <a:avLst/>
          </a:prstGeom>
          <a:ln>
            <a:solidFill>
              <a:schemeClr val="tx1"/>
            </a:solidFill>
          </a:ln>
        </p:spPr>
      </p:pic>
    </p:spTree>
    <p:extLst>
      <p:ext uri="{BB962C8B-B14F-4D97-AF65-F5344CB8AC3E}">
        <p14:creationId xmlns:p14="http://schemas.microsoft.com/office/powerpoint/2010/main" val="37759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10723035" cy="1097593"/>
          </a:xfrm>
        </p:spPr>
        <p:txBody>
          <a:bodyPr/>
          <a:lstStyle/>
          <a:p>
            <a:r>
              <a:rPr lang="en-US" smtClean="0"/>
              <a:t>Washington State Redistricting </a:t>
            </a:r>
            <a:r>
              <a:rPr lang="en-US" dirty="0" smtClean="0"/>
              <a:t>Rules</a:t>
            </a:r>
            <a:endParaRPr lang="en-US" dirty="0"/>
          </a:p>
        </p:txBody>
      </p:sp>
      <p:sp>
        <p:nvSpPr>
          <p:cNvPr id="3" name="Content Placeholder 2"/>
          <p:cNvSpPr>
            <a:spLocks noGrp="1"/>
          </p:cNvSpPr>
          <p:nvPr>
            <p:ph idx="1"/>
          </p:nvPr>
        </p:nvSpPr>
        <p:spPr>
          <a:xfrm>
            <a:off x="3138097" y="1706813"/>
            <a:ext cx="5865318" cy="4557087"/>
          </a:xfrm>
        </p:spPr>
        <p:txBody>
          <a:bodyPr>
            <a:normAutofit fontScale="92500" lnSpcReduction="10000"/>
          </a:bodyPr>
          <a:lstStyle/>
          <a:p>
            <a:pPr marL="457200" indent="-457200">
              <a:buFont typeface="+mj-lt"/>
              <a:buAutoNum type="arabicPeriod"/>
            </a:pPr>
            <a:r>
              <a:rPr lang="en-US" b="1" dirty="0" smtClean="0"/>
              <a:t>Maintain </a:t>
            </a:r>
            <a:r>
              <a:rPr lang="en-US" b="1" dirty="0"/>
              <a:t>Equal Population	</a:t>
            </a:r>
            <a:endParaRPr lang="en-US" b="1" dirty="0" smtClean="0"/>
          </a:p>
          <a:p>
            <a:pPr marL="457200" indent="-457200">
              <a:buFont typeface="+mj-lt"/>
              <a:buAutoNum type="arabicPeriod"/>
            </a:pPr>
            <a:r>
              <a:rPr lang="en-US" b="1" dirty="0" smtClean="0"/>
              <a:t>Draw Contiguous &amp; Compact </a:t>
            </a:r>
            <a:r>
              <a:rPr lang="en-US" b="1" dirty="0"/>
              <a:t>Districts	</a:t>
            </a:r>
            <a:endParaRPr lang="en-US" b="1" dirty="0" smtClean="0"/>
          </a:p>
          <a:p>
            <a:r>
              <a:rPr lang="en-US" dirty="0" smtClean="0"/>
              <a:t>Minimize splitting Political Boundaries</a:t>
            </a:r>
          </a:p>
          <a:p>
            <a:pPr lvl="1"/>
            <a:r>
              <a:rPr lang="en-US" dirty="0" smtClean="0"/>
              <a:t>County</a:t>
            </a:r>
            <a:r>
              <a:rPr lang="en-US" dirty="0"/>
              <a:t> </a:t>
            </a:r>
            <a:r>
              <a:rPr lang="en-US" dirty="0" smtClean="0"/>
              <a:t>and municipality</a:t>
            </a:r>
          </a:p>
          <a:p>
            <a:r>
              <a:rPr lang="en-US" dirty="0" smtClean="0"/>
              <a:t>Preserve Communities of Interest</a:t>
            </a:r>
          </a:p>
          <a:p>
            <a:pPr lvl="1"/>
            <a:r>
              <a:rPr lang="en-US" dirty="0" smtClean="0"/>
              <a:t>Usually interpreted as racial groups</a:t>
            </a:r>
            <a:r>
              <a:rPr lang="en-US" dirty="0"/>
              <a:t>	</a:t>
            </a:r>
            <a:endParaRPr lang="en-US" dirty="0" smtClean="0"/>
          </a:p>
          <a:p>
            <a:r>
              <a:rPr lang="en-US" dirty="0" smtClean="0"/>
              <a:t>Prohibit Undue Favoritism</a:t>
            </a:r>
          </a:p>
          <a:p>
            <a:pPr lvl="1"/>
            <a:r>
              <a:rPr lang="en-US" dirty="0" smtClean="0"/>
              <a:t>Party or group</a:t>
            </a:r>
          </a:p>
          <a:p>
            <a:pPr lvl="1"/>
            <a:r>
              <a:rPr lang="en-US" dirty="0" smtClean="0"/>
              <a:t>Provide </a:t>
            </a:r>
            <a:r>
              <a:rPr lang="en-US" dirty="0"/>
              <a:t>fair and effective representation</a:t>
            </a:r>
            <a:endParaRPr lang="en-US" dirty="0" smtClean="0"/>
          </a:p>
          <a:p>
            <a:pPr lvl="1"/>
            <a:r>
              <a:rPr lang="en-US" dirty="0" smtClean="0"/>
              <a:t>Encourage </a:t>
            </a:r>
            <a:r>
              <a:rPr lang="en-US" dirty="0"/>
              <a:t>electoral </a:t>
            </a:r>
            <a:r>
              <a:rPr lang="en-US" dirty="0" smtClean="0"/>
              <a:t>competition</a:t>
            </a:r>
            <a:endParaRPr lang="en-US" dirty="0"/>
          </a:p>
        </p:txBody>
      </p:sp>
    </p:spTree>
    <p:extLst>
      <p:ext uri="{BB962C8B-B14F-4D97-AF65-F5344CB8AC3E}">
        <p14:creationId xmlns:p14="http://schemas.microsoft.com/office/powerpoint/2010/main" val="2518706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p:txBody>
          <a:bodyPr/>
          <a:lstStyle/>
          <a:p>
            <a:r>
              <a:rPr lang="en-US" dirty="0" smtClean="0"/>
              <a:t>Redistricting Reform</a:t>
            </a:r>
            <a:endParaRPr lang="en-US" dirty="0"/>
          </a:p>
        </p:txBody>
      </p:sp>
      <p:sp>
        <p:nvSpPr>
          <p:cNvPr id="3" name="Content Placeholder 2"/>
          <p:cNvSpPr>
            <a:spLocks noGrp="1"/>
          </p:cNvSpPr>
          <p:nvPr>
            <p:ph idx="1"/>
          </p:nvPr>
        </p:nvSpPr>
        <p:spPr>
          <a:xfrm>
            <a:off x="732367" y="1841614"/>
            <a:ext cx="10723035" cy="4774971"/>
          </a:xfrm>
        </p:spPr>
        <p:txBody>
          <a:bodyPr>
            <a:noAutofit/>
          </a:bodyPr>
          <a:lstStyle/>
          <a:p>
            <a:pPr marL="742950" indent="-742950">
              <a:buClr>
                <a:schemeClr val="accent2">
                  <a:lumMod val="75000"/>
                </a:schemeClr>
              </a:buClr>
              <a:buFont typeface="+mj-lt"/>
              <a:buAutoNum type="arabicPeriod"/>
            </a:pPr>
            <a:r>
              <a:rPr lang="en-US" sz="3600" b="1" dirty="0"/>
              <a:t>Outreach – 2020 Census </a:t>
            </a:r>
          </a:p>
          <a:p>
            <a:pPr marL="742950" indent="-742950">
              <a:buClr>
                <a:schemeClr val="accent2">
                  <a:lumMod val="75000"/>
                </a:schemeClr>
              </a:buClr>
              <a:buFont typeface="+mj-lt"/>
              <a:buAutoNum type="arabicPeriod"/>
            </a:pPr>
            <a:r>
              <a:rPr lang="en-US" sz="3600" b="1" dirty="0"/>
              <a:t>2020 Legislative Changes</a:t>
            </a:r>
          </a:p>
          <a:p>
            <a:pPr marL="747713" indent="-747713">
              <a:buClr>
                <a:schemeClr val="accent2">
                  <a:lumMod val="75000"/>
                </a:schemeClr>
              </a:buClr>
              <a:buFont typeface="+mj-lt"/>
              <a:buAutoNum type="arabicPeriod"/>
            </a:pPr>
            <a:r>
              <a:rPr lang="en-US" sz="3600" b="1" dirty="0"/>
              <a:t>Commissioner Selection</a:t>
            </a:r>
          </a:p>
          <a:p>
            <a:pPr marL="742950" indent="-742950">
              <a:buClr>
                <a:schemeClr val="accent2">
                  <a:lumMod val="75000"/>
                </a:schemeClr>
              </a:buClr>
              <a:buFont typeface="+mj-lt"/>
              <a:buAutoNum type="arabicPeriod"/>
            </a:pPr>
            <a:r>
              <a:rPr lang="en-US" sz="3600" b="1" dirty="0" smtClean="0"/>
              <a:t>Testify </a:t>
            </a:r>
            <a:r>
              <a:rPr lang="en-US" sz="3600" b="1" dirty="0"/>
              <a:t>School</a:t>
            </a:r>
          </a:p>
          <a:p>
            <a:pPr marL="742950" indent="-742950">
              <a:buClr>
                <a:schemeClr val="accent2">
                  <a:lumMod val="75000"/>
                </a:schemeClr>
              </a:buClr>
              <a:buFont typeface="+mj-lt"/>
              <a:buAutoNum type="arabicPeriod"/>
            </a:pPr>
            <a:r>
              <a:rPr lang="en-US" sz="3600" b="1" dirty="0"/>
              <a:t>Drawing 2021 </a:t>
            </a:r>
            <a:r>
              <a:rPr lang="en-US" sz="3600" b="1" dirty="0" smtClean="0"/>
              <a:t>Maps</a:t>
            </a:r>
          </a:p>
          <a:p>
            <a:pPr marL="742950" indent="-742950">
              <a:buClr>
                <a:schemeClr val="accent2">
                  <a:lumMod val="75000"/>
                </a:schemeClr>
              </a:buClr>
              <a:buFont typeface="+mj-lt"/>
              <a:buAutoNum type="arabicPeriod"/>
            </a:pPr>
            <a:r>
              <a:rPr lang="en-US" sz="3600" b="1" dirty="0" smtClean="0"/>
              <a:t>2031 Commission </a:t>
            </a:r>
            <a:r>
              <a:rPr lang="en-US" sz="3600" b="1" dirty="0"/>
              <a:t>Structure</a:t>
            </a:r>
          </a:p>
          <a:p>
            <a:pPr marL="742950" indent="-742950">
              <a:buClr>
                <a:schemeClr val="accent2">
                  <a:lumMod val="75000"/>
                </a:schemeClr>
              </a:buClr>
              <a:buFont typeface="+mj-lt"/>
              <a:buAutoNum type="arabicPeriod"/>
            </a:pPr>
            <a:endParaRPr lang="en-US" sz="3600" b="1"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1420188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28576"/>
            <a:ext cx="8854545" cy="1297619"/>
          </a:xfrm>
        </p:spPr>
        <p:txBody>
          <a:bodyPr/>
          <a:lstStyle/>
          <a:p>
            <a:r>
              <a:rPr lang="en-US" dirty="0" smtClean="0"/>
              <a:t>Proposed 2020 Changes</a:t>
            </a:r>
            <a:endParaRPr lang="en-US" dirty="0"/>
          </a:p>
        </p:txBody>
      </p:sp>
      <p:sp>
        <p:nvSpPr>
          <p:cNvPr id="3" name="Content Placeholder 2"/>
          <p:cNvSpPr>
            <a:spLocks noGrp="1"/>
          </p:cNvSpPr>
          <p:nvPr>
            <p:ph idx="1"/>
          </p:nvPr>
        </p:nvSpPr>
        <p:spPr>
          <a:xfrm>
            <a:off x="732368" y="1711957"/>
            <a:ext cx="6774079" cy="4343400"/>
          </a:xfrm>
        </p:spPr>
        <p:txBody>
          <a:bodyPr>
            <a:normAutofit/>
          </a:bodyPr>
          <a:lstStyle/>
          <a:p>
            <a:pPr marL="514350" indent="-514350">
              <a:buFont typeface="+mj-lt"/>
              <a:buAutoNum type="arabicPeriod" startAt="3"/>
            </a:pPr>
            <a:r>
              <a:rPr lang="en-US" sz="3400" b="1" dirty="0" smtClean="0"/>
              <a:t>Increase </a:t>
            </a:r>
            <a:r>
              <a:rPr lang="en-US" sz="3400" b="1" dirty="0"/>
              <a:t>Public Input</a:t>
            </a:r>
          </a:p>
          <a:p>
            <a:pPr marL="793750" lvl="1" indent="-457200">
              <a:spcAft>
                <a:spcPts val="600"/>
              </a:spcAft>
            </a:pPr>
            <a:r>
              <a:rPr lang="en-US" sz="2800" dirty="0"/>
              <a:t>Mandatory number of public meetings</a:t>
            </a:r>
          </a:p>
          <a:p>
            <a:pPr marL="793750" lvl="1" indent="-457200">
              <a:spcAft>
                <a:spcPts val="600"/>
              </a:spcAft>
            </a:pPr>
            <a:r>
              <a:rPr lang="en-US" sz="2800" dirty="0"/>
              <a:t>Greater outreach to media to provide timely information</a:t>
            </a:r>
          </a:p>
          <a:p>
            <a:pPr marL="793750" lvl="1" indent="-457200">
              <a:spcAft>
                <a:spcPts val="600"/>
              </a:spcAft>
            </a:pPr>
            <a:r>
              <a:rPr lang="en-US" sz="2800" dirty="0"/>
              <a:t>Website features including creation of maps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271" y="1914526"/>
            <a:ext cx="4047284" cy="2699507"/>
          </a:xfrm>
          <a:prstGeom prst="rect">
            <a:avLst/>
          </a:prstGeom>
          <a:ln>
            <a:solidFill>
              <a:schemeClr val="tx1"/>
            </a:solidFill>
          </a:ln>
        </p:spPr>
      </p:pic>
    </p:spTree>
    <p:extLst>
      <p:ext uri="{BB962C8B-B14F-4D97-AF65-F5344CB8AC3E}">
        <p14:creationId xmlns:p14="http://schemas.microsoft.com/office/powerpoint/2010/main" val="1110896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878423" y="3746707"/>
            <a:ext cx="10723035" cy="1297619"/>
          </a:xfrm>
        </p:spPr>
        <p:txBody>
          <a:bodyPr/>
          <a:lstStyle/>
          <a:p>
            <a:r>
              <a:rPr lang="en-US" sz="6000" dirty="0" smtClean="0"/>
              <a:t>2021</a:t>
            </a:r>
            <a:br>
              <a:rPr lang="en-US" sz="6000" dirty="0" smtClean="0"/>
            </a:br>
            <a:r>
              <a:rPr lang="en-US" sz="6000" dirty="0" smtClean="0"/>
              <a:t>Influence </a:t>
            </a:r>
            <a:br>
              <a:rPr lang="en-US" sz="6000" dirty="0" smtClean="0"/>
            </a:br>
            <a:r>
              <a:rPr lang="en-US" sz="6000" dirty="0" smtClean="0"/>
              <a:t>COMMISSIONER</a:t>
            </a:r>
            <a:br>
              <a:rPr lang="en-US" sz="6000" dirty="0" smtClean="0"/>
            </a:br>
            <a:r>
              <a:rPr lang="en-US" sz="6000" dirty="0" smtClean="0"/>
              <a:t>Selection</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172573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Commission Timeline</a:t>
            </a:r>
            <a:endParaRPr lang="en-US" dirty="0"/>
          </a:p>
        </p:txBody>
      </p:sp>
      <p:sp>
        <p:nvSpPr>
          <p:cNvPr id="3" name="Content Placeholder 2"/>
          <p:cNvSpPr>
            <a:spLocks noGrp="1"/>
          </p:cNvSpPr>
          <p:nvPr>
            <p:ph idx="1"/>
          </p:nvPr>
        </p:nvSpPr>
        <p:spPr>
          <a:xfrm>
            <a:off x="732368" y="1600201"/>
            <a:ext cx="9985376" cy="4824983"/>
          </a:xfrm>
        </p:spPr>
        <p:txBody>
          <a:bodyPr>
            <a:noAutofit/>
          </a:bodyPr>
          <a:lstStyle/>
          <a:p>
            <a:pPr>
              <a:spcBef>
                <a:spcPts val="1200"/>
              </a:spcBef>
              <a:spcAft>
                <a:spcPts val="300"/>
              </a:spcAft>
            </a:pPr>
            <a:r>
              <a:rPr lang="en-US" sz="3200" dirty="0" smtClean="0"/>
              <a:t>April 2020 – Census</a:t>
            </a:r>
          </a:p>
          <a:p>
            <a:pPr marL="0" indent="0">
              <a:spcBef>
                <a:spcPts val="1200"/>
              </a:spcBef>
              <a:spcAft>
                <a:spcPts val="300"/>
              </a:spcAft>
              <a:buNone/>
            </a:pPr>
            <a:r>
              <a:rPr lang="en-US" sz="3200" b="1" u="sng" dirty="0" smtClean="0"/>
              <a:t>2021</a:t>
            </a:r>
          </a:p>
          <a:p>
            <a:pPr>
              <a:spcBef>
                <a:spcPts val="1200"/>
              </a:spcBef>
              <a:spcAft>
                <a:spcPts val="300"/>
              </a:spcAft>
            </a:pPr>
            <a:r>
              <a:rPr lang="en-US" sz="3200" dirty="0" smtClean="0"/>
              <a:t>Jan 31 – Commissioner Appointments</a:t>
            </a:r>
          </a:p>
          <a:p>
            <a:pPr>
              <a:spcBef>
                <a:spcPts val="1200"/>
              </a:spcBef>
              <a:spcAft>
                <a:spcPts val="300"/>
              </a:spcAft>
            </a:pPr>
            <a:r>
              <a:rPr lang="en-US" sz="3200" dirty="0" smtClean="0"/>
              <a:t>June – First Round of Public Meetings Sept (pre)</a:t>
            </a:r>
          </a:p>
          <a:p>
            <a:pPr>
              <a:spcBef>
                <a:spcPts val="1200"/>
              </a:spcBef>
              <a:spcAft>
                <a:spcPts val="300"/>
              </a:spcAft>
            </a:pPr>
            <a:r>
              <a:rPr lang="en-US" sz="3200" dirty="0" smtClean="0"/>
              <a:t>Second Round of Public Meetings Nov 15 (post)</a:t>
            </a:r>
          </a:p>
          <a:p>
            <a:pPr marL="0" indent="0">
              <a:spcBef>
                <a:spcPts val="1200"/>
              </a:spcBef>
              <a:spcAft>
                <a:spcPts val="300"/>
              </a:spcAft>
              <a:buNone/>
            </a:pPr>
            <a:r>
              <a:rPr lang="en-US" sz="3200" b="1" u="sng" dirty="0" smtClean="0"/>
              <a:t>2022</a:t>
            </a:r>
          </a:p>
          <a:p>
            <a:pPr>
              <a:spcBef>
                <a:spcPts val="1200"/>
              </a:spcBef>
              <a:spcAft>
                <a:spcPts val="300"/>
              </a:spcAft>
            </a:pPr>
            <a:r>
              <a:rPr lang="en-US" sz="3200" dirty="0" smtClean="0"/>
              <a:t>March – primaries in new districts</a:t>
            </a:r>
          </a:p>
          <a:p>
            <a:pPr>
              <a:spcBef>
                <a:spcPts val="1200"/>
              </a:spcBef>
              <a:spcAft>
                <a:spcPts val="300"/>
              </a:spcAft>
            </a:pPr>
            <a:endParaRPr lang="en-US" sz="3200" dirty="0"/>
          </a:p>
        </p:txBody>
      </p:sp>
    </p:spTree>
    <p:extLst>
      <p:ext uri="{BB962C8B-B14F-4D97-AF65-F5344CB8AC3E}">
        <p14:creationId xmlns:p14="http://schemas.microsoft.com/office/powerpoint/2010/main" val="1789953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879" y="1"/>
            <a:ext cx="9726900" cy="1072571"/>
          </a:xfrm>
        </p:spPr>
        <p:txBody>
          <a:bodyPr/>
          <a:lstStyle/>
          <a:p>
            <a:r>
              <a:rPr lang="en-US" dirty="0" smtClean="0"/>
              <a:t>WA Redistricting Commission</a:t>
            </a:r>
            <a:endParaRPr lang="en-US" dirty="0"/>
          </a:p>
        </p:txBody>
      </p:sp>
      <p:pic>
        <p:nvPicPr>
          <p:cNvPr id="5" name="Picture 4" descr="Tom_Huf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3746" y="3962438"/>
            <a:ext cx="1255366" cy="1569208"/>
          </a:xfrm>
          <a:prstGeom prst="rect">
            <a:avLst/>
          </a:prstGeom>
        </p:spPr>
      </p:pic>
      <p:pic>
        <p:nvPicPr>
          <p:cNvPr id="6" name="Picture 5" descr="Dean_Fost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7949" y="3914622"/>
            <a:ext cx="1293619" cy="1617024"/>
          </a:xfrm>
          <a:prstGeom prst="rect">
            <a:avLst/>
          </a:prstGeom>
        </p:spPr>
      </p:pic>
      <p:pic>
        <p:nvPicPr>
          <p:cNvPr id="7" name="Picture 6" descr="Tim_Cei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86323" y="1992491"/>
            <a:ext cx="1177422" cy="1471778"/>
          </a:xfrm>
          <a:prstGeom prst="rect">
            <a:avLst/>
          </a:prstGeom>
        </p:spPr>
      </p:pic>
      <p:pic>
        <p:nvPicPr>
          <p:cNvPr id="8" name="Picture 7" descr="Lura_Powell_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8698" y="2734499"/>
            <a:ext cx="1200190" cy="1500238"/>
          </a:xfrm>
          <a:prstGeom prst="rect">
            <a:avLst/>
          </a:prstGeom>
        </p:spPr>
      </p:pic>
      <p:pic>
        <p:nvPicPr>
          <p:cNvPr id="9" name="Picture 8" descr="Slade_Gorto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75410" y="1992490"/>
            <a:ext cx="1193702" cy="1492128"/>
          </a:xfrm>
          <a:prstGeom prst="rect">
            <a:avLst/>
          </a:prstGeom>
        </p:spPr>
      </p:pic>
      <p:cxnSp>
        <p:nvCxnSpPr>
          <p:cNvPr id="11" name="Straight Connector 10"/>
          <p:cNvCxnSpPr/>
          <p:nvPr/>
        </p:nvCxnSpPr>
        <p:spPr>
          <a:xfrm>
            <a:off x="7477069" y="1766509"/>
            <a:ext cx="0" cy="392061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338670" y="3674517"/>
            <a:ext cx="4377037"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88226" y="1469219"/>
            <a:ext cx="2127480" cy="523220"/>
          </a:xfrm>
          <a:prstGeom prst="rect">
            <a:avLst/>
          </a:prstGeom>
          <a:noFill/>
        </p:spPr>
        <p:txBody>
          <a:bodyPr wrap="none" rtlCol="0">
            <a:spAutoFit/>
          </a:bodyPr>
          <a:lstStyle/>
          <a:p>
            <a:r>
              <a:rPr lang="en-US" sz="2800" b="1" dirty="0"/>
              <a:t>Republican</a:t>
            </a:r>
          </a:p>
        </p:txBody>
      </p:sp>
      <p:sp>
        <p:nvSpPr>
          <p:cNvPr id="17" name="TextBox 16"/>
          <p:cNvSpPr txBox="1"/>
          <p:nvPr/>
        </p:nvSpPr>
        <p:spPr>
          <a:xfrm>
            <a:off x="5478317" y="1469271"/>
            <a:ext cx="1858877" cy="523220"/>
          </a:xfrm>
          <a:prstGeom prst="rect">
            <a:avLst/>
          </a:prstGeom>
          <a:noFill/>
        </p:spPr>
        <p:txBody>
          <a:bodyPr wrap="none" rtlCol="0">
            <a:spAutoFit/>
          </a:bodyPr>
          <a:lstStyle/>
          <a:p>
            <a:r>
              <a:rPr lang="en-US" sz="2800" b="1" dirty="0"/>
              <a:t>Democrat</a:t>
            </a:r>
          </a:p>
        </p:txBody>
      </p:sp>
      <p:sp>
        <p:nvSpPr>
          <p:cNvPr id="18" name="TextBox 17"/>
          <p:cNvSpPr txBox="1"/>
          <p:nvPr/>
        </p:nvSpPr>
        <p:spPr>
          <a:xfrm>
            <a:off x="4497412" y="4264970"/>
            <a:ext cx="1269598" cy="523220"/>
          </a:xfrm>
          <a:prstGeom prst="rect">
            <a:avLst/>
          </a:prstGeom>
          <a:noFill/>
        </p:spPr>
        <p:txBody>
          <a:bodyPr wrap="none" rtlCol="0">
            <a:spAutoFit/>
          </a:bodyPr>
          <a:lstStyle/>
          <a:p>
            <a:r>
              <a:rPr lang="en-US" sz="2800" b="1" dirty="0"/>
              <a:t>House</a:t>
            </a:r>
          </a:p>
        </p:txBody>
      </p:sp>
      <p:sp>
        <p:nvSpPr>
          <p:cNvPr id="19" name="TextBox 18"/>
          <p:cNvSpPr txBox="1"/>
          <p:nvPr/>
        </p:nvSpPr>
        <p:spPr>
          <a:xfrm>
            <a:off x="4359922" y="2394862"/>
            <a:ext cx="1374971" cy="523220"/>
          </a:xfrm>
          <a:prstGeom prst="rect">
            <a:avLst/>
          </a:prstGeom>
          <a:noFill/>
        </p:spPr>
        <p:txBody>
          <a:bodyPr wrap="none" rtlCol="0">
            <a:spAutoFit/>
          </a:bodyPr>
          <a:lstStyle/>
          <a:p>
            <a:r>
              <a:rPr lang="en-US" sz="2800" b="1" dirty="0"/>
              <a:t>Senate</a:t>
            </a:r>
          </a:p>
        </p:txBody>
      </p:sp>
      <p:sp>
        <p:nvSpPr>
          <p:cNvPr id="20" name="TextBox 19"/>
          <p:cNvSpPr txBox="1"/>
          <p:nvPr/>
        </p:nvSpPr>
        <p:spPr>
          <a:xfrm>
            <a:off x="2319211" y="4314647"/>
            <a:ext cx="2059165" cy="369332"/>
          </a:xfrm>
          <a:prstGeom prst="rect">
            <a:avLst/>
          </a:prstGeom>
          <a:noFill/>
        </p:spPr>
        <p:txBody>
          <a:bodyPr wrap="none" rtlCol="0">
            <a:spAutoFit/>
          </a:bodyPr>
          <a:lstStyle/>
          <a:p>
            <a:r>
              <a:rPr lang="en-US" b="1" dirty="0"/>
              <a:t>Non-voting Chair</a:t>
            </a:r>
          </a:p>
        </p:txBody>
      </p:sp>
      <p:sp>
        <p:nvSpPr>
          <p:cNvPr id="21" name="TextBox 20"/>
          <p:cNvSpPr txBox="1"/>
          <p:nvPr/>
        </p:nvSpPr>
        <p:spPr>
          <a:xfrm>
            <a:off x="2249474" y="5815326"/>
            <a:ext cx="7979281" cy="923330"/>
          </a:xfrm>
          <a:prstGeom prst="rect">
            <a:avLst/>
          </a:prstGeom>
          <a:noFill/>
        </p:spPr>
        <p:txBody>
          <a:bodyPr wrap="square" rtlCol="0">
            <a:spAutoFit/>
          </a:bodyPr>
          <a:lstStyle/>
          <a:p>
            <a:pPr lvl="1"/>
            <a:r>
              <a:rPr lang="en-US" dirty="0"/>
              <a:t>No elected officials or party officers in prior two-year period</a:t>
            </a:r>
          </a:p>
          <a:p>
            <a:pPr lvl="1"/>
            <a:r>
              <a:rPr lang="en-US" dirty="0"/>
              <a:t>No registered lobbyists within the past year  </a:t>
            </a:r>
          </a:p>
          <a:p>
            <a:endParaRPr lang="en-US" dirty="0"/>
          </a:p>
        </p:txBody>
      </p:sp>
      <p:sp>
        <p:nvSpPr>
          <p:cNvPr id="22" name="TextBox 21"/>
          <p:cNvSpPr txBox="1"/>
          <p:nvPr/>
        </p:nvSpPr>
        <p:spPr>
          <a:xfrm>
            <a:off x="3348794" y="1000770"/>
            <a:ext cx="5724531" cy="646331"/>
          </a:xfrm>
          <a:prstGeom prst="rect">
            <a:avLst/>
          </a:prstGeom>
          <a:noFill/>
        </p:spPr>
        <p:txBody>
          <a:bodyPr wrap="none" rtlCol="0">
            <a:spAutoFit/>
          </a:bodyPr>
          <a:lstStyle/>
          <a:p>
            <a:r>
              <a:rPr lang="en-US" dirty="0"/>
              <a:t>Established by constitutional amendment in 1983.</a:t>
            </a:r>
          </a:p>
          <a:p>
            <a:endParaRPr lang="en-US" dirty="0"/>
          </a:p>
        </p:txBody>
      </p:sp>
      <p:sp>
        <p:nvSpPr>
          <p:cNvPr id="23" name="TextBox 22"/>
          <p:cNvSpPr txBox="1"/>
          <p:nvPr/>
        </p:nvSpPr>
        <p:spPr>
          <a:xfrm>
            <a:off x="1634005" y="1624295"/>
            <a:ext cx="3704664" cy="646331"/>
          </a:xfrm>
          <a:prstGeom prst="rect">
            <a:avLst/>
          </a:prstGeom>
          <a:noFill/>
        </p:spPr>
        <p:txBody>
          <a:bodyPr wrap="square" rtlCol="0">
            <a:spAutoFit/>
          </a:bodyPr>
          <a:lstStyle/>
          <a:p>
            <a:r>
              <a:rPr lang="en-US" b="1" dirty="0"/>
              <a:t>Members of the 2011 Redistricting Commission</a:t>
            </a:r>
          </a:p>
        </p:txBody>
      </p:sp>
    </p:spTree>
    <p:extLst>
      <p:ext uri="{BB962C8B-B14F-4D97-AF65-F5344CB8AC3E}">
        <p14:creationId xmlns:p14="http://schemas.microsoft.com/office/powerpoint/2010/main" val="2655513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879" y="1"/>
            <a:ext cx="9726900" cy="1072571"/>
          </a:xfrm>
        </p:spPr>
        <p:txBody>
          <a:bodyPr/>
          <a:lstStyle/>
          <a:p>
            <a:r>
              <a:rPr lang="en-US" dirty="0" smtClean="0"/>
              <a:t>2021 Redistricting Commission</a:t>
            </a:r>
            <a:endParaRPr lang="en-US" dirty="0"/>
          </a:p>
        </p:txBody>
      </p:sp>
      <p:cxnSp>
        <p:nvCxnSpPr>
          <p:cNvPr id="11" name="Straight Connector 10"/>
          <p:cNvCxnSpPr/>
          <p:nvPr/>
        </p:nvCxnSpPr>
        <p:spPr>
          <a:xfrm>
            <a:off x="7477069" y="1766509"/>
            <a:ext cx="0" cy="392061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338670" y="3674517"/>
            <a:ext cx="4377037"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88226" y="1469219"/>
            <a:ext cx="2127480" cy="523220"/>
          </a:xfrm>
          <a:prstGeom prst="rect">
            <a:avLst/>
          </a:prstGeom>
          <a:noFill/>
        </p:spPr>
        <p:txBody>
          <a:bodyPr wrap="none" rtlCol="0">
            <a:spAutoFit/>
          </a:bodyPr>
          <a:lstStyle/>
          <a:p>
            <a:r>
              <a:rPr lang="en-US" sz="2800" b="1" dirty="0"/>
              <a:t>Republican</a:t>
            </a:r>
          </a:p>
        </p:txBody>
      </p:sp>
      <p:sp>
        <p:nvSpPr>
          <p:cNvPr id="17" name="TextBox 16"/>
          <p:cNvSpPr txBox="1"/>
          <p:nvPr/>
        </p:nvSpPr>
        <p:spPr>
          <a:xfrm>
            <a:off x="5478317" y="1469271"/>
            <a:ext cx="1858877" cy="523220"/>
          </a:xfrm>
          <a:prstGeom prst="rect">
            <a:avLst/>
          </a:prstGeom>
          <a:noFill/>
        </p:spPr>
        <p:txBody>
          <a:bodyPr wrap="none" rtlCol="0">
            <a:spAutoFit/>
          </a:bodyPr>
          <a:lstStyle/>
          <a:p>
            <a:r>
              <a:rPr lang="en-US" sz="2800" b="1" dirty="0"/>
              <a:t>Democrat</a:t>
            </a:r>
          </a:p>
        </p:txBody>
      </p:sp>
      <p:sp>
        <p:nvSpPr>
          <p:cNvPr id="18" name="TextBox 17"/>
          <p:cNvSpPr txBox="1"/>
          <p:nvPr/>
        </p:nvSpPr>
        <p:spPr>
          <a:xfrm>
            <a:off x="4497412" y="4264970"/>
            <a:ext cx="1269598" cy="523220"/>
          </a:xfrm>
          <a:prstGeom prst="rect">
            <a:avLst/>
          </a:prstGeom>
          <a:noFill/>
        </p:spPr>
        <p:txBody>
          <a:bodyPr wrap="none" rtlCol="0">
            <a:spAutoFit/>
          </a:bodyPr>
          <a:lstStyle/>
          <a:p>
            <a:r>
              <a:rPr lang="en-US" sz="2800" b="1" dirty="0"/>
              <a:t>House</a:t>
            </a:r>
          </a:p>
        </p:txBody>
      </p:sp>
      <p:sp>
        <p:nvSpPr>
          <p:cNvPr id="19" name="TextBox 18"/>
          <p:cNvSpPr txBox="1"/>
          <p:nvPr/>
        </p:nvSpPr>
        <p:spPr>
          <a:xfrm>
            <a:off x="4359922" y="2394862"/>
            <a:ext cx="1374971" cy="523220"/>
          </a:xfrm>
          <a:prstGeom prst="rect">
            <a:avLst/>
          </a:prstGeom>
          <a:noFill/>
        </p:spPr>
        <p:txBody>
          <a:bodyPr wrap="none" rtlCol="0">
            <a:spAutoFit/>
          </a:bodyPr>
          <a:lstStyle/>
          <a:p>
            <a:r>
              <a:rPr lang="en-US" sz="2800" b="1" dirty="0"/>
              <a:t>Senate</a:t>
            </a:r>
          </a:p>
        </p:txBody>
      </p:sp>
      <p:sp>
        <p:nvSpPr>
          <p:cNvPr id="20" name="TextBox 19"/>
          <p:cNvSpPr txBox="1"/>
          <p:nvPr/>
        </p:nvSpPr>
        <p:spPr>
          <a:xfrm>
            <a:off x="2394622" y="5155625"/>
            <a:ext cx="2059165" cy="369332"/>
          </a:xfrm>
          <a:prstGeom prst="rect">
            <a:avLst/>
          </a:prstGeom>
          <a:noFill/>
        </p:spPr>
        <p:txBody>
          <a:bodyPr wrap="none" rtlCol="0">
            <a:spAutoFit/>
          </a:bodyPr>
          <a:lstStyle/>
          <a:p>
            <a:r>
              <a:rPr lang="en-US" b="1" dirty="0"/>
              <a:t>Non-voting Chair</a:t>
            </a:r>
          </a:p>
        </p:txBody>
      </p:sp>
      <p:sp>
        <p:nvSpPr>
          <p:cNvPr id="21" name="TextBox 20"/>
          <p:cNvSpPr txBox="1"/>
          <p:nvPr/>
        </p:nvSpPr>
        <p:spPr>
          <a:xfrm>
            <a:off x="2249474" y="5815326"/>
            <a:ext cx="7979281" cy="923330"/>
          </a:xfrm>
          <a:prstGeom prst="rect">
            <a:avLst/>
          </a:prstGeom>
          <a:noFill/>
        </p:spPr>
        <p:txBody>
          <a:bodyPr wrap="square" rtlCol="0">
            <a:spAutoFit/>
          </a:bodyPr>
          <a:lstStyle/>
          <a:p>
            <a:pPr lvl="1"/>
            <a:r>
              <a:rPr lang="en-US" dirty="0"/>
              <a:t>No elected officials or party officers in prior two-year period</a:t>
            </a:r>
          </a:p>
          <a:p>
            <a:pPr lvl="1"/>
            <a:r>
              <a:rPr lang="en-US" dirty="0"/>
              <a:t>No registered lobbyists within the past year  </a:t>
            </a:r>
          </a:p>
          <a:p>
            <a:endParaRPr lang="en-US"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243" y="1992440"/>
            <a:ext cx="1537802" cy="1544667"/>
          </a:xfrm>
          <a:prstGeom prst="rect">
            <a:avLst/>
          </a:prstGeom>
          <a:ln>
            <a:solidFill>
              <a:schemeClr val="tx1"/>
            </a:solidFill>
          </a:ln>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003" y="1992439"/>
            <a:ext cx="1537802" cy="1544667"/>
          </a:xfrm>
          <a:prstGeom prst="rect">
            <a:avLst/>
          </a:prstGeom>
          <a:ln>
            <a:solidFill>
              <a:schemeClr val="tx1"/>
            </a:solidFill>
          </a:ln>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003" y="3823422"/>
            <a:ext cx="1537802" cy="1544667"/>
          </a:xfrm>
          <a:prstGeom prst="rect">
            <a:avLst/>
          </a:prstGeom>
          <a:ln>
            <a:solidFill>
              <a:schemeClr val="tx1"/>
            </a:solidFill>
          </a:ln>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874" y="3844939"/>
            <a:ext cx="1537802" cy="1544667"/>
          </a:xfrm>
          <a:prstGeom prst="rect">
            <a:avLst/>
          </a:prstGeom>
          <a:ln>
            <a:solidFill>
              <a:schemeClr val="tx1"/>
            </a:solidFill>
          </a:ln>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205" y="3434227"/>
            <a:ext cx="1537802" cy="1544667"/>
          </a:xfrm>
          <a:prstGeom prst="rect">
            <a:avLst/>
          </a:prstGeom>
          <a:ln>
            <a:solidFill>
              <a:schemeClr val="tx1"/>
            </a:solidFill>
          </a:ln>
        </p:spPr>
      </p:pic>
      <p:sp>
        <p:nvSpPr>
          <p:cNvPr id="3" name="TextBox 2"/>
          <p:cNvSpPr txBox="1"/>
          <p:nvPr/>
        </p:nvSpPr>
        <p:spPr>
          <a:xfrm>
            <a:off x="2028844" y="1357636"/>
            <a:ext cx="2178802" cy="1754326"/>
          </a:xfrm>
          <a:prstGeom prst="rect">
            <a:avLst/>
          </a:prstGeom>
          <a:noFill/>
        </p:spPr>
        <p:txBody>
          <a:bodyPr wrap="none" rtlCol="0">
            <a:spAutoFit/>
          </a:bodyPr>
          <a:lstStyle/>
          <a:p>
            <a:r>
              <a:rPr lang="en-US" b="1" dirty="0"/>
              <a:t>Goals: </a:t>
            </a:r>
          </a:p>
          <a:p>
            <a:pPr marL="342900" indent="-342900">
              <a:buAutoNum type="arabicPeriod"/>
            </a:pPr>
            <a:r>
              <a:rPr lang="en-US" dirty="0"/>
              <a:t>Women</a:t>
            </a:r>
          </a:p>
          <a:p>
            <a:pPr marL="342900" indent="-342900">
              <a:buAutoNum type="arabicPeriod"/>
            </a:pPr>
            <a:r>
              <a:rPr lang="en-US" dirty="0"/>
              <a:t>People of Color</a:t>
            </a:r>
          </a:p>
          <a:p>
            <a:pPr marL="342900" indent="-342900">
              <a:buAutoNum type="arabicPeriod"/>
            </a:pPr>
            <a:r>
              <a:rPr lang="en-US" dirty="0"/>
              <a:t>Eastern WA</a:t>
            </a:r>
          </a:p>
          <a:p>
            <a:pPr marL="342900" indent="-342900">
              <a:buAutoNum type="arabicPeriod"/>
            </a:pPr>
            <a:r>
              <a:rPr lang="en-US" dirty="0"/>
              <a:t>Experience</a:t>
            </a:r>
          </a:p>
          <a:p>
            <a:pPr marL="342900" indent="-342900">
              <a:buAutoNum type="arabicPeriod"/>
            </a:pPr>
            <a:endParaRPr lang="en-US" dirty="0"/>
          </a:p>
        </p:txBody>
      </p:sp>
    </p:spTree>
    <p:extLst>
      <p:ext uri="{BB962C8B-B14F-4D97-AF65-F5344CB8AC3E}">
        <p14:creationId xmlns:p14="http://schemas.microsoft.com/office/powerpoint/2010/main" val="872365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878423" y="3746707"/>
            <a:ext cx="10723035" cy="1297619"/>
          </a:xfrm>
        </p:spPr>
        <p:txBody>
          <a:bodyPr/>
          <a:lstStyle/>
          <a:p>
            <a:r>
              <a:rPr lang="en-US" sz="4800" dirty="0" smtClean="0"/>
              <a:t>Redistricting</a:t>
            </a:r>
            <a:r>
              <a:rPr lang="en-US" sz="6000" dirty="0" smtClean="0"/>
              <a:t> </a:t>
            </a:r>
            <a:br>
              <a:rPr lang="en-US" sz="6000" dirty="0" smtClean="0"/>
            </a:br>
            <a:r>
              <a:rPr lang="en-US" sz="6000" dirty="0" smtClean="0"/>
              <a:t>TESTIFY</a:t>
            </a:r>
            <a:br>
              <a:rPr lang="en-US" sz="6000" dirty="0" smtClean="0"/>
            </a:br>
            <a:r>
              <a:rPr lang="en-US" sz="6000" dirty="0" smtClean="0"/>
              <a:t>School</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10162033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Commissioners’ Feedback</a:t>
            </a:r>
            <a:endParaRPr lang="en-US" dirty="0"/>
          </a:p>
        </p:txBody>
      </p:sp>
      <p:sp>
        <p:nvSpPr>
          <p:cNvPr id="3" name="Content Placeholder 2"/>
          <p:cNvSpPr>
            <a:spLocks noGrp="1"/>
          </p:cNvSpPr>
          <p:nvPr>
            <p:ph idx="1"/>
          </p:nvPr>
        </p:nvSpPr>
        <p:spPr>
          <a:xfrm>
            <a:off x="732368" y="1728788"/>
            <a:ext cx="10723035" cy="4343400"/>
          </a:xfrm>
        </p:spPr>
        <p:txBody>
          <a:bodyPr>
            <a:normAutofit/>
          </a:bodyPr>
          <a:lstStyle/>
          <a:p>
            <a:r>
              <a:rPr lang="en-US" dirty="0" smtClean="0"/>
              <a:t>Useful </a:t>
            </a:r>
          </a:p>
          <a:p>
            <a:pPr lvl="1"/>
            <a:r>
              <a:rPr lang="en-US" dirty="0" smtClean="0"/>
              <a:t>understanding local communities</a:t>
            </a:r>
          </a:p>
          <a:p>
            <a:r>
              <a:rPr lang="en-US" dirty="0" smtClean="0"/>
              <a:t>Not Useful</a:t>
            </a:r>
          </a:p>
          <a:p>
            <a:pPr lvl="1"/>
            <a:r>
              <a:rPr lang="en-US" dirty="0" smtClean="0"/>
              <a:t>Unclear about people’s real concerns</a:t>
            </a:r>
          </a:p>
          <a:p>
            <a:pPr lvl="1"/>
            <a:r>
              <a:rPr lang="en-US" dirty="0" smtClean="0"/>
              <a:t>Lacked understanding of the process &amp; progress</a:t>
            </a:r>
          </a:p>
          <a:p>
            <a:pPr lvl="1"/>
            <a:r>
              <a:rPr lang="en-US" dirty="0" smtClean="0"/>
              <a:t>People didn’t have larger context</a:t>
            </a:r>
          </a:p>
          <a:p>
            <a:pPr lvl="2"/>
            <a:r>
              <a:rPr lang="en-US" dirty="0"/>
              <a:t>E</a:t>
            </a:r>
            <a:r>
              <a:rPr lang="en-US" dirty="0" smtClean="0"/>
              <a:t>ffects of suggested changes</a:t>
            </a:r>
          </a:p>
          <a:p>
            <a:pPr lvl="2"/>
            <a:r>
              <a:rPr lang="en-US" dirty="0" smtClean="0"/>
              <a:t>Political geography of the state </a:t>
            </a:r>
          </a:p>
          <a:p>
            <a:pPr lvl="1"/>
            <a:r>
              <a:rPr lang="en-US" dirty="0" smtClean="0"/>
              <a:t>Same groups at multiple locations</a:t>
            </a:r>
          </a:p>
          <a:p>
            <a:pPr lvl="1"/>
            <a:r>
              <a:rPr lang="en-US" dirty="0" smtClean="0"/>
              <a:t>Lack of understanding of technical resources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360" t="13360" r="729"/>
          <a:stretch/>
        </p:blipFill>
        <p:spPr>
          <a:xfrm>
            <a:off x="8046449" y="1600201"/>
            <a:ext cx="3826463" cy="3858920"/>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100109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Communities of Interest</a:t>
            </a:r>
            <a:endParaRPr lang="en-US" dirty="0"/>
          </a:p>
        </p:txBody>
      </p:sp>
      <p:sp>
        <p:nvSpPr>
          <p:cNvPr id="3" name="Content Placeholder 2"/>
          <p:cNvSpPr>
            <a:spLocks noGrp="1"/>
          </p:cNvSpPr>
          <p:nvPr>
            <p:ph idx="1"/>
          </p:nvPr>
        </p:nvSpPr>
        <p:spPr>
          <a:xfrm>
            <a:off x="732367" y="1600201"/>
            <a:ext cx="6799601" cy="4736590"/>
          </a:xfrm>
        </p:spPr>
        <p:txBody>
          <a:bodyPr>
            <a:normAutofit/>
          </a:bodyPr>
          <a:lstStyle/>
          <a:p>
            <a:pPr marL="0" indent="0">
              <a:lnSpc>
                <a:spcPct val="120000"/>
              </a:lnSpc>
              <a:spcBef>
                <a:spcPts val="200"/>
              </a:spcBef>
              <a:buNone/>
            </a:pPr>
            <a:r>
              <a:rPr lang="en-US" sz="1800" dirty="0"/>
              <a:t>“The integrity of communities of interest shall be respected to the extent feasible. For purposes of these Guidelines, a community of interest is defined as an area with recognized </a:t>
            </a:r>
            <a:r>
              <a:rPr lang="en-US" sz="1800" b="1" dirty="0"/>
              <a:t>similarities of interests</a:t>
            </a:r>
            <a:r>
              <a:rPr lang="en-US" sz="1800" dirty="0"/>
              <a:t>, including but not limited to </a:t>
            </a:r>
            <a:r>
              <a:rPr lang="en-US" sz="1800" b="1" dirty="0"/>
              <a:t>racial, ethnic, geographic, governmental, regional, social, cultural, partisan, or historic interests; </a:t>
            </a:r>
            <a:r>
              <a:rPr lang="en-US" sz="1800" dirty="0"/>
              <a:t>county, municipal, or voting precinct boundaries; and </a:t>
            </a:r>
            <a:r>
              <a:rPr lang="en-US" sz="1800" b="1" dirty="0"/>
              <a:t>commonality of communications</a:t>
            </a:r>
            <a:r>
              <a:rPr lang="en-US" sz="1800" dirty="0"/>
              <a:t>. It is inevitable that some interests will be recognized and others will not, however the legislature will attempt to accommodate those </a:t>
            </a:r>
            <a:r>
              <a:rPr lang="en-US" sz="1800" b="1" dirty="0"/>
              <a:t>felt most strongly by the people in each specific location</a:t>
            </a:r>
            <a:r>
              <a:rPr lang="en-US" sz="1800" dirty="0"/>
              <a:t>.”</a:t>
            </a:r>
          </a:p>
          <a:p>
            <a:pPr marL="0" indent="0">
              <a:lnSpc>
                <a:spcPct val="120000"/>
              </a:lnSpc>
              <a:spcBef>
                <a:spcPts val="200"/>
              </a:spcBef>
              <a:buNone/>
            </a:pPr>
            <a:r>
              <a:rPr lang="en-US" sz="1800" dirty="0"/>
              <a:t>                   - Alabama, Legislative guidance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041" y="851260"/>
            <a:ext cx="3923434" cy="4769665"/>
          </a:xfrm>
          <a:prstGeom prst="rect">
            <a:avLst/>
          </a:prstGeom>
        </p:spPr>
      </p:pic>
    </p:spTree>
    <p:extLst>
      <p:ext uri="{BB962C8B-B14F-4D97-AF65-F5344CB8AC3E}">
        <p14:creationId xmlns:p14="http://schemas.microsoft.com/office/powerpoint/2010/main" val="1921289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40523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878423" y="3230654"/>
            <a:ext cx="10723035" cy="1297619"/>
          </a:xfrm>
        </p:spPr>
        <p:txBody>
          <a:bodyPr/>
          <a:lstStyle/>
          <a:p>
            <a:r>
              <a:rPr lang="en-US" sz="6000" dirty="0" smtClean="0"/>
              <a:t>Drawing</a:t>
            </a:r>
            <a:br>
              <a:rPr lang="en-US" sz="6000" dirty="0" smtClean="0"/>
            </a:br>
            <a:r>
              <a:rPr lang="en-US" sz="6000" dirty="0" smtClean="0"/>
              <a:t>2021</a:t>
            </a:r>
            <a:br>
              <a:rPr lang="en-US" sz="6000" dirty="0" smtClean="0"/>
            </a:br>
            <a:r>
              <a:rPr lang="en-US" sz="6000" dirty="0" smtClean="0"/>
              <a:t>MAPS</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728921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p:txBody>
          <a:bodyPr/>
          <a:lstStyle/>
          <a:p>
            <a:r>
              <a:rPr lang="en-US" dirty="0" smtClean="0"/>
              <a:t>Citizen Action</a:t>
            </a:r>
            <a:endParaRPr lang="en-US" dirty="0"/>
          </a:p>
        </p:txBody>
      </p:sp>
      <p:sp>
        <p:nvSpPr>
          <p:cNvPr id="3" name="Content Placeholder 2"/>
          <p:cNvSpPr>
            <a:spLocks noGrp="1"/>
          </p:cNvSpPr>
          <p:nvPr>
            <p:ph idx="1"/>
          </p:nvPr>
        </p:nvSpPr>
        <p:spPr>
          <a:xfrm>
            <a:off x="732368" y="2083029"/>
            <a:ext cx="10723035" cy="4774971"/>
          </a:xfrm>
        </p:spPr>
        <p:txBody>
          <a:bodyPr>
            <a:normAutofit/>
          </a:bodyPr>
          <a:lstStyle/>
          <a:p>
            <a:pPr marL="530225" indent="-461963"/>
            <a:r>
              <a:rPr lang="en-US" sz="3600" dirty="0"/>
              <a:t>You know enough</a:t>
            </a:r>
          </a:p>
          <a:p>
            <a:pPr marL="530225" indent="-461963"/>
            <a:r>
              <a:rPr lang="en-US" sz="3600" dirty="0"/>
              <a:t>No action is too small</a:t>
            </a:r>
          </a:p>
          <a:p>
            <a:pPr marL="530225" indent="-461963"/>
            <a:r>
              <a:rPr lang="en-US" sz="3600" dirty="0"/>
              <a:t>Many actions add up</a:t>
            </a:r>
          </a:p>
          <a:p>
            <a:pPr marL="530225" indent="-461963"/>
            <a:r>
              <a:rPr lang="en-US" sz="3600" dirty="0"/>
              <a:t>Learn by doing </a:t>
            </a:r>
            <a:endParaRPr lang="en-US" sz="3600" dirty="0" smtClean="0"/>
          </a:p>
          <a:p>
            <a:pPr marL="530225" indent="-461963"/>
            <a:r>
              <a:rPr lang="en-US" sz="3600" dirty="0"/>
              <a:t>Ask: </a:t>
            </a:r>
            <a:r>
              <a:rPr lang="en-US" sz="3600" dirty="0" smtClean="0"/>
              <a:t>We are </a:t>
            </a:r>
            <a:r>
              <a:rPr lang="en-US" sz="3600" dirty="0"/>
              <a:t>here to help</a:t>
            </a:r>
          </a:p>
          <a:p>
            <a:endParaRPr lang="en-US" sz="3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178" y="1902786"/>
            <a:ext cx="3787588" cy="3006022"/>
          </a:xfrm>
          <a:prstGeom prst="rect">
            <a:avLst/>
          </a:prstGeom>
        </p:spPr>
      </p:pic>
    </p:spTree>
    <p:extLst>
      <p:ext uri="{BB962C8B-B14F-4D97-AF65-F5344CB8AC3E}">
        <p14:creationId xmlns:p14="http://schemas.microsoft.com/office/powerpoint/2010/main" val="20621290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Redistricting Committee 1965</a:t>
            </a:r>
            <a:endParaRPr lang="en-US" dirty="0"/>
          </a:p>
        </p:txBody>
      </p:sp>
      <p:pic>
        <p:nvPicPr>
          <p:cNvPr id="4" name="Picture 3" descr="Redistriting at work 196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3275" y="107576"/>
            <a:ext cx="8277317" cy="6626958"/>
          </a:xfrm>
          <a:prstGeom prst="rect">
            <a:avLst/>
          </a:prstGeom>
          <a:ln>
            <a:solidFill>
              <a:srgbClr val="000000"/>
            </a:solidFill>
          </a:ln>
        </p:spPr>
      </p:pic>
    </p:spTree>
    <p:extLst>
      <p:ext uri="{BB962C8B-B14F-4D97-AF65-F5344CB8AC3E}">
        <p14:creationId xmlns:p14="http://schemas.microsoft.com/office/powerpoint/2010/main" val="56702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Redistricting Software</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487386" y="1866079"/>
            <a:ext cx="3193396" cy="4343400"/>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8075" y="1924872"/>
            <a:ext cx="2229224" cy="15604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8585" y="3485329"/>
            <a:ext cx="3276600" cy="1104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0181" y="4532257"/>
            <a:ext cx="3581400" cy="838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0881" y="5518151"/>
            <a:ext cx="2146300" cy="850900"/>
          </a:xfrm>
          <a:prstGeom prst="rect">
            <a:avLst/>
          </a:prstGeom>
        </p:spPr>
      </p:pic>
    </p:spTree>
    <p:extLst>
      <p:ext uri="{BB962C8B-B14F-4D97-AF65-F5344CB8AC3E}">
        <p14:creationId xmlns:p14="http://schemas.microsoft.com/office/powerpoint/2010/main" val="1851093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366" y="107577"/>
            <a:ext cx="8591551" cy="1147483"/>
          </a:xfrm>
        </p:spPr>
        <p:txBody>
          <a:bodyPr/>
          <a:lstStyle/>
          <a:p>
            <a:r>
              <a:rPr lang="en-US" dirty="0" smtClean="0"/>
              <a:t>Complex </a:t>
            </a:r>
            <a:r>
              <a:rPr lang="en-US" smtClean="0"/>
              <a:t>model, </a:t>
            </a:r>
            <a:r>
              <a:rPr lang="en-US" dirty="0" smtClean="0"/>
              <a:t>quick results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1192" y="1426602"/>
            <a:ext cx="8594725" cy="5108600"/>
          </a:xfrm>
          <a:prstGeom prst="rect">
            <a:avLst/>
          </a:prstGeom>
        </p:spPr>
      </p:pic>
    </p:spTree>
    <p:extLst>
      <p:ext uri="{BB962C8B-B14F-4D97-AF65-F5344CB8AC3E}">
        <p14:creationId xmlns:p14="http://schemas.microsoft.com/office/powerpoint/2010/main" val="736793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Lenses</a:t>
            </a:r>
          </a:p>
        </p:txBody>
      </p:sp>
      <p:sp>
        <p:nvSpPr>
          <p:cNvPr id="3" name="Content Placeholder 2"/>
          <p:cNvSpPr>
            <a:spLocks noGrp="1"/>
          </p:cNvSpPr>
          <p:nvPr>
            <p:ph idx="1"/>
          </p:nvPr>
        </p:nvSpPr>
        <p:spPr>
          <a:xfrm>
            <a:off x="732368" y="1600201"/>
            <a:ext cx="7426894" cy="4343400"/>
          </a:xfrm>
        </p:spPr>
        <p:txBody>
          <a:bodyPr>
            <a:noAutofit/>
          </a:bodyPr>
          <a:lstStyle/>
          <a:p>
            <a:pPr marL="457200" indent="-457200">
              <a:buFont typeface="+mj-lt"/>
              <a:buAutoNum type="arabicPeriod"/>
            </a:pPr>
            <a:r>
              <a:rPr lang="en-US" sz="3200" dirty="0" smtClean="0"/>
              <a:t>Race </a:t>
            </a:r>
            <a:r>
              <a:rPr lang="en-US" sz="3200" dirty="0"/>
              <a:t>/ ethnicity </a:t>
            </a:r>
          </a:p>
          <a:p>
            <a:pPr marL="457200" indent="-457200">
              <a:buFont typeface="+mj-lt"/>
              <a:buAutoNum type="arabicPeriod"/>
            </a:pPr>
            <a:r>
              <a:rPr lang="en-US" sz="3200" dirty="0"/>
              <a:t>Socio- Economic / </a:t>
            </a:r>
            <a:r>
              <a:rPr lang="en-US" sz="3200" dirty="0" smtClean="0"/>
              <a:t>Education</a:t>
            </a:r>
            <a:endParaRPr lang="en-US" sz="3200" dirty="0"/>
          </a:p>
          <a:p>
            <a:pPr marL="457200" indent="-457200">
              <a:buFont typeface="+mj-lt"/>
              <a:buAutoNum type="arabicPeriod"/>
            </a:pPr>
            <a:r>
              <a:rPr lang="en-US" sz="3200" dirty="0"/>
              <a:t>Environmental Factors </a:t>
            </a:r>
            <a:endParaRPr lang="en-US" sz="3200" dirty="0" smtClean="0"/>
          </a:p>
          <a:p>
            <a:pPr marL="457200" indent="-457200">
              <a:buFont typeface="+mj-lt"/>
              <a:buAutoNum type="arabicPeriod"/>
            </a:pPr>
            <a:r>
              <a:rPr lang="en-US" sz="3200" dirty="0" smtClean="0"/>
              <a:t>Religion </a:t>
            </a:r>
            <a:r>
              <a:rPr lang="en-US" sz="3200" dirty="0"/>
              <a:t>and Tribal Affiliation</a:t>
            </a:r>
          </a:p>
          <a:p>
            <a:pPr marL="457200" indent="-457200">
              <a:buFont typeface="+mj-lt"/>
              <a:buAutoNum type="arabicPeriod"/>
            </a:pPr>
            <a:r>
              <a:rPr lang="en-US" sz="3200" dirty="0"/>
              <a:t>Business interest / </a:t>
            </a:r>
            <a:r>
              <a:rPr lang="en-US" sz="3200" dirty="0" smtClean="0"/>
              <a:t>Industry</a:t>
            </a:r>
            <a:endParaRPr lang="en-US" sz="3200" dirty="0"/>
          </a:p>
          <a:p>
            <a:endParaRPr lang="en-US" sz="3200" dirty="0"/>
          </a:p>
        </p:txBody>
      </p:sp>
      <p:pic>
        <p:nvPicPr>
          <p:cNvPr id="5" name="Picture 4">
            <a:extLst>
              <a:ext uri="{FF2B5EF4-FFF2-40B4-BE49-F238E27FC236}">
                <a16:creationId xmlns:a16="http://schemas.microsoft.com/office/drawing/2014/main" xmlns="" id="{1D3EFB2C-EC4D-4C04-B2E4-1077581E7AF2}"/>
              </a:ext>
            </a:extLst>
          </p:cNvPr>
          <p:cNvPicPr>
            <a:picLocks noChangeAspect="1"/>
          </p:cNvPicPr>
          <p:nvPr/>
        </p:nvPicPr>
        <p:blipFill rotWithShape="1">
          <a:blip r:embed="rId3"/>
          <a:srcRect r="11073"/>
          <a:stretch/>
        </p:blipFill>
        <p:spPr>
          <a:xfrm>
            <a:off x="7092109" y="1540508"/>
            <a:ext cx="4729703" cy="35457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47268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 ACS hispanic pop census tra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412" y="-879091"/>
            <a:ext cx="10233021" cy="7799003"/>
          </a:xfrm>
          <a:prstGeom prst="rect">
            <a:avLst/>
          </a:prstGeom>
        </p:spPr>
      </p:pic>
      <p:sp>
        <p:nvSpPr>
          <p:cNvPr id="2" name="Title 1"/>
          <p:cNvSpPr>
            <a:spLocks noGrp="1"/>
          </p:cNvSpPr>
          <p:nvPr>
            <p:ph type="title"/>
          </p:nvPr>
        </p:nvSpPr>
        <p:spPr>
          <a:xfrm>
            <a:off x="1853249" y="-393587"/>
            <a:ext cx="8666295" cy="1336956"/>
          </a:xfrm>
          <a:solidFill>
            <a:schemeClr val="bg1"/>
          </a:solidFill>
        </p:spPr>
        <p:txBody>
          <a:bodyPr/>
          <a:lstStyle/>
          <a:p>
            <a:r>
              <a:rPr lang="en-US" dirty="0" smtClean="0"/>
              <a:t>WA Hispanic Population 2017</a:t>
            </a:r>
            <a:endParaRPr lang="en-US" dirty="0"/>
          </a:p>
        </p:txBody>
      </p:sp>
    </p:spTree>
    <p:extLst>
      <p:ext uri="{BB962C8B-B14F-4D97-AF65-F5344CB8AC3E}">
        <p14:creationId xmlns:p14="http://schemas.microsoft.com/office/powerpoint/2010/main" val="3655545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4056" y="-387777"/>
            <a:ext cx="9780104" cy="7557354"/>
          </a:xfrm>
        </p:spPr>
      </p:pic>
      <p:sp>
        <p:nvSpPr>
          <p:cNvPr id="5" name="TextBox 4"/>
          <p:cNvSpPr txBox="1"/>
          <p:nvPr/>
        </p:nvSpPr>
        <p:spPr>
          <a:xfrm>
            <a:off x="6057901" y="5625547"/>
            <a:ext cx="3999813" cy="923330"/>
          </a:xfrm>
          <a:prstGeom prst="rect">
            <a:avLst/>
          </a:prstGeom>
          <a:solidFill>
            <a:schemeClr val="bg1"/>
          </a:solidFill>
        </p:spPr>
        <p:txBody>
          <a:bodyPr wrap="none" rtlCol="0">
            <a:spAutoFit/>
          </a:bodyPr>
          <a:lstStyle/>
          <a:p>
            <a:r>
              <a:rPr lang="en-US" sz="5400" b="1"/>
              <a:t>40% Latino</a:t>
            </a:r>
          </a:p>
        </p:txBody>
      </p:sp>
    </p:spTree>
    <p:extLst>
      <p:ext uri="{BB962C8B-B14F-4D97-AF65-F5344CB8AC3E}">
        <p14:creationId xmlns:p14="http://schemas.microsoft.com/office/powerpoint/2010/main" val="5544587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218" y="-489749"/>
            <a:ext cx="10549564" cy="7553489"/>
          </a:xfrm>
        </p:spPr>
      </p:pic>
    </p:spTree>
    <p:extLst>
      <p:ext uri="{BB962C8B-B14F-4D97-AF65-F5344CB8AC3E}">
        <p14:creationId xmlns:p14="http://schemas.microsoft.com/office/powerpoint/2010/main" val="1425163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929" y="205739"/>
            <a:ext cx="8964541" cy="6932579"/>
          </a:xfrm>
        </p:spPr>
      </p:pic>
      <p:sp>
        <p:nvSpPr>
          <p:cNvPr id="2" name="Title 1"/>
          <p:cNvSpPr>
            <a:spLocks noGrp="1"/>
          </p:cNvSpPr>
          <p:nvPr>
            <p:ph type="title"/>
          </p:nvPr>
        </p:nvSpPr>
        <p:spPr>
          <a:xfrm>
            <a:off x="1468965" y="-168750"/>
            <a:ext cx="10723035" cy="1297619"/>
          </a:xfrm>
          <a:solidFill>
            <a:schemeClr val="bg1"/>
          </a:solidFill>
        </p:spPr>
        <p:txBody>
          <a:bodyPr/>
          <a:lstStyle/>
          <a:p>
            <a:r>
              <a:rPr lang="en-US" dirty="0" smtClean="0"/>
              <a:t>Water Resources Inventory Areas</a:t>
            </a:r>
            <a:endParaRPr lang="en-US" dirty="0"/>
          </a:p>
        </p:txBody>
      </p:sp>
    </p:spTree>
    <p:extLst>
      <p:ext uri="{BB962C8B-B14F-4D97-AF65-F5344CB8AC3E}">
        <p14:creationId xmlns:p14="http://schemas.microsoft.com/office/powerpoint/2010/main" val="18391068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463" y="302582"/>
            <a:ext cx="7229475" cy="1297619"/>
          </a:xfrm>
        </p:spPr>
        <p:txBody>
          <a:bodyPr/>
          <a:lstStyle/>
          <a:p>
            <a:r>
              <a:rPr lang="en-US" smtClean="0"/>
              <a:t>Redistricting Philosophy</a:t>
            </a:r>
            <a:endParaRPr lang="en-US" dirty="0"/>
          </a:p>
        </p:txBody>
      </p:sp>
      <p:sp>
        <p:nvSpPr>
          <p:cNvPr id="3" name="Content Placeholder 2"/>
          <p:cNvSpPr>
            <a:spLocks noGrp="1"/>
          </p:cNvSpPr>
          <p:nvPr>
            <p:ph idx="1"/>
          </p:nvPr>
        </p:nvSpPr>
        <p:spPr>
          <a:xfrm>
            <a:off x="4843463" y="1614489"/>
            <a:ext cx="7100887" cy="5029200"/>
          </a:xfrm>
        </p:spPr>
        <p:txBody>
          <a:bodyPr>
            <a:noAutofit/>
          </a:bodyPr>
          <a:lstStyle/>
          <a:p>
            <a:r>
              <a:rPr lang="en-US" sz="3200" dirty="0"/>
              <a:t>Maintain Legislative and Party Leadership</a:t>
            </a:r>
          </a:p>
          <a:p>
            <a:pPr lvl="1"/>
            <a:r>
              <a:rPr lang="en-US" sz="3200" dirty="0" smtClean="0"/>
              <a:t>1/3 </a:t>
            </a:r>
            <a:r>
              <a:rPr lang="en-US" sz="3200" dirty="0"/>
              <a:t>safe Democratic districts</a:t>
            </a:r>
          </a:p>
          <a:p>
            <a:pPr lvl="1"/>
            <a:r>
              <a:rPr lang="en-US" sz="3200" dirty="0" smtClean="0"/>
              <a:t>1/3 </a:t>
            </a:r>
            <a:r>
              <a:rPr lang="en-US" sz="3200" dirty="0"/>
              <a:t>safe Republican districts</a:t>
            </a:r>
          </a:p>
          <a:p>
            <a:r>
              <a:rPr lang="en-US" sz="3200" dirty="0"/>
              <a:t>Encourage fresh ideas &amp; require parties to recruit good </a:t>
            </a:r>
            <a:r>
              <a:rPr lang="en-US" sz="3200" dirty="0" smtClean="0"/>
              <a:t>candidates</a:t>
            </a:r>
            <a:endParaRPr lang="en-US" sz="3200" dirty="0"/>
          </a:p>
          <a:p>
            <a:pPr lvl="1"/>
            <a:r>
              <a:rPr lang="en-US" sz="3200" dirty="0"/>
              <a:t>1/3 swing districts</a:t>
            </a:r>
          </a:p>
          <a:p>
            <a:endParaRPr lang="en-US" sz="3200" dirty="0"/>
          </a:p>
        </p:txBody>
      </p:sp>
      <p:pic>
        <p:nvPicPr>
          <p:cNvPr id="4" name="Picture 3" descr="Gorton_Slade_19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418" y="3777513"/>
            <a:ext cx="1762458" cy="2372539"/>
          </a:xfrm>
          <a:prstGeom prst="rect">
            <a:avLst/>
          </a:prstGeom>
          <a:ln>
            <a:solidFill>
              <a:schemeClr val="tx1"/>
            </a:solidFill>
          </a:ln>
        </p:spPr>
      </p:pic>
      <p:pic>
        <p:nvPicPr>
          <p:cNvPr id="5" name="Picture 4" descr="MEM's portrai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418" y="951390"/>
            <a:ext cx="1762458" cy="2462423"/>
          </a:xfrm>
          <a:prstGeom prst="rect">
            <a:avLst/>
          </a:prstGeom>
          <a:ln>
            <a:solidFill>
              <a:srgbClr val="000000"/>
            </a:solidFill>
          </a:ln>
        </p:spPr>
      </p:pic>
    </p:spTree>
    <p:extLst>
      <p:ext uri="{BB962C8B-B14F-4D97-AF65-F5344CB8AC3E}">
        <p14:creationId xmlns:p14="http://schemas.microsoft.com/office/powerpoint/2010/main" val="1617480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8417"/>
            <a:ext cx="9829800" cy="1073524"/>
          </a:xfrm>
        </p:spPr>
        <p:txBody>
          <a:bodyPr/>
          <a:lstStyle/>
          <a:p>
            <a:r>
              <a:rPr lang="en-US" sz="3600" dirty="0"/>
              <a:t>Congressional District Competitiveness</a:t>
            </a:r>
          </a:p>
        </p:txBody>
      </p:sp>
      <p:sp>
        <p:nvSpPr>
          <p:cNvPr id="10" name="Rectangle 9"/>
          <p:cNvSpPr/>
          <p:nvPr/>
        </p:nvSpPr>
        <p:spPr>
          <a:xfrm>
            <a:off x="1663698" y="5230435"/>
            <a:ext cx="8623300" cy="15473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63700" y="4657345"/>
            <a:ext cx="8623299" cy="53644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63699" y="4162927"/>
            <a:ext cx="8623300" cy="49441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63698" y="3108961"/>
            <a:ext cx="8623301" cy="1047951"/>
          </a:xfrm>
          <a:prstGeom prst="rect">
            <a:avLst/>
          </a:prstGeom>
          <a:solidFill>
            <a:srgbClr val="FF00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663698" y="814786"/>
            <a:ext cx="8623301" cy="2294175"/>
          </a:xfrm>
          <a:prstGeom prst="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val="808438727"/>
              </p:ext>
            </p:extLst>
          </p:nvPr>
        </p:nvGraphicFramePr>
        <p:xfrm>
          <a:off x="1509181" y="808771"/>
          <a:ext cx="8932332" cy="5968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7800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Maps,</a:t>
            </a:r>
            <a:br>
              <a:rPr lang="en-US" dirty="0" smtClean="0"/>
            </a:br>
            <a:r>
              <a:rPr lang="en-US" dirty="0" smtClean="0"/>
              <a:t>One Voice</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r="31350"/>
          <a:stretch/>
        </p:blipFill>
        <p:spPr>
          <a:xfrm>
            <a:off x="5144018" y="302582"/>
            <a:ext cx="6674601" cy="6251498"/>
          </a:xfrm>
        </p:spPr>
      </p:pic>
      <p:sp>
        <p:nvSpPr>
          <p:cNvPr id="7" name="Content Placeholder 2"/>
          <p:cNvSpPr txBox="1">
            <a:spLocks/>
          </p:cNvSpPr>
          <p:nvPr/>
        </p:nvSpPr>
        <p:spPr>
          <a:xfrm>
            <a:off x="732368" y="1853986"/>
            <a:ext cx="6774079" cy="43434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3600" dirty="0" smtClean="0"/>
              <a:t>LWV Tribute</a:t>
            </a:r>
          </a:p>
          <a:p>
            <a:r>
              <a:rPr lang="en-US" sz="3600" dirty="0" smtClean="0"/>
              <a:t>Marketing</a:t>
            </a:r>
          </a:p>
          <a:p>
            <a:r>
              <a:rPr lang="en-US" sz="3600" dirty="0" smtClean="0"/>
              <a:t>Education</a:t>
            </a:r>
          </a:p>
          <a:p>
            <a:r>
              <a:rPr lang="en-US" sz="3600" dirty="0" smtClean="0"/>
              <a:t>Civic Engagement</a:t>
            </a:r>
          </a:p>
          <a:p>
            <a:r>
              <a:rPr lang="en-US" sz="3600" dirty="0" smtClean="0"/>
              <a:t>Todays Issues</a:t>
            </a:r>
          </a:p>
          <a:p>
            <a:endParaRPr lang="en-US" sz="3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57"/>
            <a:ext cx="5144019" cy="1753395"/>
          </a:xfrm>
          <a:prstGeom prst="rect">
            <a:avLst/>
          </a:prstGeom>
        </p:spPr>
      </p:pic>
    </p:spTree>
    <p:extLst>
      <p:ext uri="{BB962C8B-B14F-4D97-AF65-F5344CB8AC3E}">
        <p14:creationId xmlns:p14="http://schemas.microsoft.com/office/powerpoint/2010/main" val="273670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7"/>
            <a:ext cx="7943644" cy="918639"/>
          </a:xfrm>
        </p:spPr>
        <p:txBody>
          <a:bodyPr/>
          <a:lstStyle/>
          <a:p>
            <a:r>
              <a:rPr lang="en-US" dirty="0" smtClean="0"/>
              <a:t>WA Congressional Districts</a:t>
            </a:r>
            <a:endParaRPr lang="en-US" dirty="0"/>
          </a:p>
        </p:txBody>
      </p:sp>
      <p:pic>
        <p:nvPicPr>
          <p:cNvPr id="4" name="Content Placeholder 3" descr="page1-800px-WashingtonCongressionalDistricts.pdf.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24787" y="1026216"/>
            <a:ext cx="8040826" cy="5206435"/>
          </a:xfrm>
        </p:spPr>
      </p:pic>
    </p:spTree>
    <p:extLst>
      <p:ext uri="{BB962C8B-B14F-4D97-AF65-F5344CB8AC3E}">
        <p14:creationId xmlns:p14="http://schemas.microsoft.com/office/powerpoint/2010/main" val="34676680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878423" y="3746707"/>
            <a:ext cx="10723035" cy="1297619"/>
          </a:xfrm>
        </p:spPr>
        <p:txBody>
          <a:bodyPr/>
          <a:lstStyle/>
          <a:p>
            <a:r>
              <a:rPr lang="en-US" sz="6000" dirty="0" smtClean="0"/>
              <a:t>2031 </a:t>
            </a:r>
            <a:br>
              <a:rPr lang="en-US" sz="6000" dirty="0" smtClean="0"/>
            </a:br>
            <a:r>
              <a:rPr lang="en-US" sz="6000" dirty="0" smtClean="0"/>
              <a:t>COMMISSION </a:t>
            </a:r>
            <a:br>
              <a:rPr lang="en-US" sz="6000" dirty="0" smtClean="0"/>
            </a:br>
            <a:r>
              <a:rPr lang="en-US" sz="6000" dirty="0" smtClean="0"/>
              <a:t>STRUCTURE</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12445445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
        <p:nvSpPr>
          <p:cNvPr id="6" name="Content Placeholder 2"/>
          <p:cNvSpPr>
            <a:spLocks noGrp="1"/>
          </p:cNvSpPr>
          <p:nvPr>
            <p:ph idx="1"/>
          </p:nvPr>
        </p:nvSpPr>
        <p:spPr>
          <a:xfrm>
            <a:off x="878423" y="2364176"/>
            <a:ext cx="10723035" cy="3860571"/>
          </a:xfrm>
        </p:spPr>
        <p:txBody>
          <a:bodyPr>
            <a:normAutofit/>
          </a:bodyPr>
          <a:lstStyle/>
          <a:p>
            <a:pPr marL="514350" indent="-514350">
              <a:buFont typeface="+mj-lt"/>
              <a:buAutoNum type="arabicPeriod"/>
            </a:pPr>
            <a:r>
              <a:rPr lang="en-US" sz="3200" dirty="0"/>
              <a:t>More independent voices</a:t>
            </a:r>
          </a:p>
          <a:p>
            <a:pPr marL="514350" indent="-514350">
              <a:buFont typeface="+mj-lt"/>
              <a:buAutoNum type="arabicPeriod"/>
            </a:pPr>
            <a:r>
              <a:rPr lang="en-US" sz="3200" dirty="0"/>
              <a:t>Citizen appointments</a:t>
            </a:r>
          </a:p>
          <a:p>
            <a:pPr marL="514350" indent="-514350">
              <a:buFont typeface="+mj-lt"/>
              <a:buAutoNum type="arabicPeriod"/>
            </a:pPr>
            <a:r>
              <a:rPr lang="en-US" sz="3200" dirty="0"/>
              <a:t>Require diversity</a:t>
            </a:r>
          </a:p>
          <a:p>
            <a:pPr marL="514350" indent="-514350">
              <a:buFont typeface="+mj-lt"/>
              <a:buAutoNum type="arabicPeriod"/>
            </a:pPr>
            <a:r>
              <a:rPr lang="en-US" sz="3200" dirty="0"/>
              <a:t>Competitive districts </a:t>
            </a:r>
            <a:r>
              <a:rPr lang="en-US" sz="3200" dirty="0" smtClean="0"/>
              <a:t>prioritized</a:t>
            </a:r>
            <a:endParaRPr lang="en-US" sz="3200" dirty="0"/>
          </a:p>
        </p:txBody>
      </p:sp>
      <p:sp>
        <p:nvSpPr>
          <p:cNvPr id="3" name="Title 2"/>
          <p:cNvSpPr>
            <a:spLocks noGrp="1"/>
          </p:cNvSpPr>
          <p:nvPr>
            <p:ph type="title"/>
          </p:nvPr>
        </p:nvSpPr>
        <p:spPr>
          <a:xfrm>
            <a:off x="878423" y="667119"/>
            <a:ext cx="10723035" cy="1297619"/>
          </a:xfrm>
        </p:spPr>
        <p:txBody>
          <a:bodyPr/>
          <a:lstStyle/>
          <a:p>
            <a:r>
              <a:rPr lang="en-US" dirty="0" smtClean="0"/>
              <a:t>GOALS</a:t>
            </a:r>
            <a:endParaRPr lang="en-US" dirty="0"/>
          </a:p>
        </p:txBody>
      </p:sp>
    </p:spTree>
    <p:extLst>
      <p:ext uri="{BB962C8B-B14F-4D97-AF65-F5344CB8AC3E}">
        <p14:creationId xmlns:p14="http://schemas.microsoft.com/office/powerpoint/2010/main" val="1816021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6419B96B-B422-4758-88A2-BEA8A96A7B9D}"/>
              </a:ext>
            </a:extLst>
          </p:cNvPr>
          <p:cNvSpPr/>
          <p:nvPr/>
        </p:nvSpPr>
        <p:spPr>
          <a:xfrm>
            <a:off x="-48380" y="1447918"/>
            <a:ext cx="12284530" cy="1018171"/>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r>
              <a:rPr lang="en-US" dirty="0"/>
              <a:t>2011 WA Redistricting Commission</a:t>
            </a:r>
            <a:br>
              <a:rPr lang="en-US" dirty="0"/>
            </a:br>
            <a:endParaRPr lang="en-US" dirty="0"/>
          </a:p>
        </p:txBody>
      </p:sp>
      <p:pic>
        <p:nvPicPr>
          <p:cNvPr id="5" name="Picture 4" descr="Tom_Huff.jpg"/>
          <p:cNvPicPr>
            <a:picLocks noChangeAspect="1"/>
          </p:cNvPicPr>
          <p:nvPr/>
        </p:nvPicPr>
        <p:blipFill rotWithShape="1">
          <a:blip r:embed="rId3">
            <a:extLst>
              <a:ext uri="{28A0092B-C50C-407E-A947-70E740481C1C}">
                <a14:useLocalDpi xmlns:a14="http://schemas.microsoft.com/office/drawing/2010/main"/>
              </a:ext>
            </a:extLst>
          </a:blip>
          <a:srcRect l="4913" r="1" b="8861"/>
          <a:stretch/>
        </p:blipFill>
        <p:spPr>
          <a:xfrm>
            <a:off x="6792220" y="4948453"/>
            <a:ext cx="1193702" cy="1430172"/>
          </a:xfrm>
          <a:prstGeom prst="rect">
            <a:avLst/>
          </a:prstGeom>
        </p:spPr>
      </p:pic>
      <p:pic>
        <p:nvPicPr>
          <p:cNvPr id="6" name="Picture 5" descr="Dean_Foster.jpg"/>
          <p:cNvPicPr>
            <a:picLocks noChangeAspect="1"/>
          </p:cNvPicPr>
          <p:nvPr/>
        </p:nvPicPr>
        <p:blipFill rotWithShape="1">
          <a:blip r:embed="rId4">
            <a:extLst>
              <a:ext uri="{28A0092B-C50C-407E-A947-70E740481C1C}">
                <a14:useLocalDpi xmlns:a14="http://schemas.microsoft.com/office/drawing/2010/main"/>
              </a:ext>
            </a:extLst>
          </a:blip>
          <a:srcRect l="6059" r="2924" b="11556"/>
          <a:stretch/>
        </p:blipFill>
        <p:spPr>
          <a:xfrm>
            <a:off x="5003134" y="4948453"/>
            <a:ext cx="1177422" cy="1430172"/>
          </a:xfrm>
          <a:prstGeom prst="rect">
            <a:avLst/>
          </a:prstGeom>
        </p:spPr>
      </p:pic>
      <p:pic>
        <p:nvPicPr>
          <p:cNvPr id="7" name="Picture 6" descr="Tim_Cei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03133" y="3026320"/>
            <a:ext cx="1177422" cy="1471778"/>
          </a:xfrm>
          <a:prstGeom prst="rect">
            <a:avLst/>
          </a:prstGeom>
        </p:spPr>
      </p:pic>
      <p:pic>
        <p:nvPicPr>
          <p:cNvPr id="8" name="Picture 7" descr="Lura_Powell_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85999" y="3448215"/>
            <a:ext cx="1200190" cy="1500238"/>
          </a:xfrm>
          <a:prstGeom prst="rect">
            <a:avLst/>
          </a:prstGeom>
        </p:spPr>
      </p:pic>
      <p:pic>
        <p:nvPicPr>
          <p:cNvPr id="9" name="Picture 8" descr="Slade_Gorto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2220" y="3026320"/>
            <a:ext cx="1193702" cy="1492128"/>
          </a:xfrm>
          <a:prstGeom prst="rect">
            <a:avLst/>
          </a:prstGeom>
        </p:spPr>
      </p:pic>
      <p:cxnSp>
        <p:nvCxnSpPr>
          <p:cNvPr id="11" name="Straight Connector 10"/>
          <p:cNvCxnSpPr/>
          <p:nvPr/>
        </p:nvCxnSpPr>
        <p:spPr>
          <a:xfrm>
            <a:off x="6493879" y="2800339"/>
            <a:ext cx="0" cy="392061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55482" y="4708347"/>
            <a:ext cx="4377037"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769379" y="2561260"/>
            <a:ext cx="1571649" cy="400110"/>
          </a:xfrm>
          <a:prstGeom prst="rect">
            <a:avLst/>
          </a:prstGeom>
          <a:noFill/>
        </p:spPr>
        <p:txBody>
          <a:bodyPr wrap="none" rtlCol="0">
            <a:spAutoFit/>
          </a:bodyPr>
          <a:lstStyle/>
          <a:p>
            <a:r>
              <a:rPr lang="en-US" sz="2000" b="1" dirty="0"/>
              <a:t>Republican</a:t>
            </a:r>
          </a:p>
        </p:txBody>
      </p:sp>
      <p:sp>
        <p:nvSpPr>
          <p:cNvPr id="17" name="TextBox 16"/>
          <p:cNvSpPr txBox="1"/>
          <p:nvPr/>
        </p:nvSpPr>
        <p:spPr>
          <a:xfrm>
            <a:off x="4881541" y="2550657"/>
            <a:ext cx="1380058" cy="400110"/>
          </a:xfrm>
          <a:prstGeom prst="rect">
            <a:avLst/>
          </a:prstGeom>
          <a:noFill/>
        </p:spPr>
        <p:txBody>
          <a:bodyPr wrap="none" rtlCol="0">
            <a:spAutoFit/>
          </a:bodyPr>
          <a:lstStyle/>
          <a:p>
            <a:r>
              <a:rPr lang="en-US" sz="2000" b="1" dirty="0"/>
              <a:t>Democrat</a:t>
            </a:r>
          </a:p>
        </p:txBody>
      </p:sp>
      <p:sp>
        <p:nvSpPr>
          <p:cNvPr id="18" name="TextBox 17"/>
          <p:cNvSpPr txBox="1"/>
          <p:nvPr/>
        </p:nvSpPr>
        <p:spPr>
          <a:xfrm>
            <a:off x="3845904" y="5459306"/>
            <a:ext cx="960519" cy="400110"/>
          </a:xfrm>
          <a:prstGeom prst="rect">
            <a:avLst/>
          </a:prstGeom>
          <a:noFill/>
        </p:spPr>
        <p:txBody>
          <a:bodyPr wrap="none" rtlCol="0">
            <a:spAutoFit/>
          </a:bodyPr>
          <a:lstStyle/>
          <a:p>
            <a:r>
              <a:rPr lang="en-US" sz="2000" b="1" dirty="0"/>
              <a:t>House</a:t>
            </a:r>
          </a:p>
        </p:txBody>
      </p:sp>
      <p:sp>
        <p:nvSpPr>
          <p:cNvPr id="19" name="TextBox 18"/>
          <p:cNvSpPr txBox="1"/>
          <p:nvPr/>
        </p:nvSpPr>
        <p:spPr>
          <a:xfrm>
            <a:off x="3759250" y="3508209"/>
            <a:ext cx="1034963" cy="400110"/>
          </a:xfrm>
          <a:prstGeom prst="rect">
            <a:avLst/>
          </a:prstGeom>
          <a:noFill/>
        </p:spPr>
        <p:txBody>
          <a:bodyPr wrap="none" rtlCol="0">
            <a:spAutoFit/>
          </a:bodyPr>
          <a:lstStyle/>
          <a:p>
            <a:r>
              <a:rPr lang="en-US" sz="2000" b="1" dirty="0"/>
              <a:t>Senate</a:t>
            </a:r>
          </a:p>
        </p:txBody>
      </p:sp>
      <p:sp>
        <p:nvSpPr>
          <p:cNvPr id="20" name="TextBox 19"/>
          <p:cNvSpPr txBox="1"/>
          <p:nvPr/>
        </p:nvSpPr>
        <p:spPr>
          <a:xfrm>
            <a:off x="1141926" y="5009148"/>
            <a:ext cx="2059165" cy="369332"/>
          </a:xfrm>
          <a:prstGeom prst="rect">
            <a:avLst/>
          </a:prstGeom>
          <a:noFill/>
        </p:spPr>
        <p:txBody>
          <a:bodyPr wrap="none" rtlCol="0">
            <a:spAutoFit/>
          </a:bodyPr>
          <a:lstStyle/>
          <a:p>
            <a:r>
              <a:rPr lang="en-US" b="1" dirty="0"/>
              <a:t>Non-voting Chair</a:t>
            </a:r>
          </a:p>
        </p:txBody>
      </p:sp>
      <p:sp>
        <p:nvSpPr>
          <p:cNvPr id="21" name="TextBox 20"/>
          <p:cNvSpPr txBox="1"/>
          <p:nvPr/>
        </p:nvSpPr>
        <p:spPr>
          <a:xfrm>
            <a:off x="3759250" y="-1618757"/>
            <a:ext cx="7979281" cy="923330"/>
          </a:xfrm>
          <a:prstGeom prst="rect">
            <a:avLst/>
          </a:prstGeom>
          <a:noFill/>
        </p:spPr>
        <p:txBody>
          <a:bodyPr wrap="square" rtlCol="0">
            <a:spAutoFit/>
          </a:bodyPr>
          <a:lstStyle/>
          <a:p>
            <a:pPr lvl="1"/>
            <a:r>
              <a:rPr lang="en-US" dirty="0"/>
              <a:t>No elected officials or party officers in prior two-year period</a:t>
            </a:r>
          </a:p>
          <a:p>
            <a:pPr lvl="1"/>
            <a:r>
              <a:rPr lang="en-US" dirty="0"/>
              <a:t>No registered lobbyists within the past year  </a:t>
            </a:r>
          </a:p>
          <a:p>
            <a:endParaRPr lang="en-US" dirty="0"/>
          </a:p>
        </p:txBody>
      </p:sp>
      <p:sp>
        <p:nvSpPr>
          <p:cNvPr id="22" name="TextBox 21"/>
          <p:cNvSpPr txBox="1"/>
          <p:nvPr/>
        </p:nvSpPr>
        <p:spPr>
          <a:xfrm>
            <a:off x="727691" y="900152"/>
            <a:ext cx="5724531" cy="646331"/>
          </a:xfrm>
          <a:prstGeom prst="rect">
            <a:avLst/>
          </a:prstGeom>
          <a:noFill/>
        </p:spPr>
        <p:txBody>
          <a:bodyPr wrap="none" rtlCol="0">
            <a:spAutoFit/>
          </a:bodyPr>
          <a:lstStyle/>
          <a:p>
            <a:r>
              <a:rPr lang="en-US" dirty="0"/>
              <a:t>Established by constitutional amendment in 1983.</a:t>
            </a:r>
          </a:p>
          <a:p>
            <a:endParaRPr lang="en-US" dirty="0"/>
          </a:p>
        </p:txBody>
      </p:sp>
      <p:sp>
        <p:nvSpPr>
          <p:cNvPr id="23" name="TextBox 22"/>
          <p:cNvSpPr txBox="1"/>
          <p:nvPr/>
        </p:nvSpPr>
        <p:spPr>
          <a:xfrm>
            <a:off x="748694" y="1759296"/>
            <a:ext cx="8025790" cy="461665"/>
          </a:xfrm>
          <a:prstGeom prst="rect">
            <a:avLst/>
          </a:prstGeom>
          <a:noFill/>
        </p:spPr>
        <p:txBody>
          <a:bodyPr wrap="square" rtlCol="0">
            <a:spAutoFit/>
          </a:bodyPr>
          <a:lstStyle/>
          <a:p>
            <a:r>
              <a:rPr lang="en-US" sz="2400" b="1" dirty="0">
                <a:solidFill>
                  <a:schemeClr val="bg1"/>
                </a:solidFill>
              </a:rPr>
              <a:t>Members of the 2011 Redistricting Commission</a:t>
            </a:r>
          </a:p>
        </p:txBody>
      </p:sp>
    </p:spTree>
    <p:extLst>
      <p:ext uri="{BB962C8B-B14F-4D97-AF65-F5344CB8AC3E}">
        <p14:creationId xmlns:p14="http://schemas.microsoft.com/office/powerpoint/2010/main" val="744438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6" y="107576"/>
            <a:ext cx="7851013" cy="965320"/>
          </a:xfrm>
        </p:spPr>
        <p:txBody>
          <a:bodyPr/>
          <a:lstStyle/>
          <a:p>
            <a:r>
              <a:rPr lang="en-US" dirty="0" smtClean="0"/>
              <a:t>Commission Size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731" y="1219200"/>
            <a:ext cx="8738338" cy="5266944"/>
          </a:xfrm>
        </p:spPr>
      </p:pic>
    </p:spTree>
    <p:extLst>
      <p:ext uri="{BB962C8B-B14F-4D97-AF65-F5344CB8AC3E}">
        <p14:creationId xmlns:p14="http://schemas.microsoft.com/office/powerpoint/2010/main" val="12656986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Members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319" y="1444532"/>
            <a:ext cx="8501162" cy="4934712"/>
          </a:xfrm>
        </p:spPr>
      </p:pic>
    </p:spTree>
    <p:extLst>
      <p:ext uri="{BB962C8B-B14F-4D97-AF65-F5344CB8AC3E}">
        <p14:creationId xmlns:p14="http://schemas.microsoft.com/office/powerpoint/2010/main" val="370489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 Voting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810" y="1648968"/>
            <a:ext cx="8485943" cy="4812792"/>
          </a:xfrm>
        </p:spPr>
      </p:pic>
    </p:spTree>
    <p:extLst>
      <p:ext uri="{BB962C8B-B14F-4D97-AF65-F5344CB8AC3E}">
        <p14:creationId xmlns:p14="http://schemas.microsoft.com/office/powerpoint/2010/main" val="1596217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Commission</a:t>
            </a:r>
          </a:p>
        </p:txBody>
      </p:sp>
      <p:sp>
        <p:nvSpPr>
          <p:cNvPr id="3" name="Content Placeholder 2"/>
          <p:cNvSpPr>
            <a:spLocks noGrp="1"/>
          </p:cNvSpPr>
          <p:nvPr>
            <p:ph idx="1"/>
          </p:nvPr>
        </p:nvSpPr>
        <p:spPr>
          <a:xfrm>
            <a:off x="732368" y="1891518"/>
            <a:ext cx="8525932" cy="4892039"/>
          </a:xfrm>
        </p:spPr>
        <p:txBody>
          <a:bodyPr>
            <a:noAutofit/>
          </a:bodyPr>
          <a:lstStyle/>
          <a:p>
            <a:pPr marL="0" indent="0">
              <a:buNone/>
            </a:pPr>
            <a:r>
              <a:rPr lang="en-US" sz="2800" dirty="0" smtClean="0"/>
              <a:t>14 </a:t>
            </a:r>
            <a:r>
              <a:rPr lang="en-US" sz="2800" dirty="0"/>
              <a:t>members</a:t>
            </a:r>
          </a:p>
          <a:p>
            <a:pPr lvl="1"/>
            <a:r>
              <a:rPr lang="en-US" sz="2400" dirty="0"/>
              <a:t>5 Democrats</a:t>
            </a:r>
          </a:p>
          <a:p>
            <a:pPr lvl="1"/>
            <a:r>
              <a:rPr lang="en-US" sz="2400" dirty="0"/>
              <a:t>5 Republicans</a:t>
            </a:r>
          </a:p>
          <a:p>
            <a:pPr lvl="1"/>
            <a:r>
              <a:rPr lang="en-US" sz="2400" dirty="0"/>
              <a:t>4 Unaffiliated</a:t>
            </a:r>
          </a:p>
          <a:p>
            <a:pPr marL="0" indent="0">
              <a:buNone/>
            </a:pPr>
            <a:r>
              <a:rPr lang="en-US" sz="2800" dirty="0" smtClean="0"/>
              <a:t>Decides</a:t>
            </a:r>
            <a:r>
              <a:rPr lang="en-US" sz="2800" dirty="0"/>
              <a:t>:</a:t>
            </a:r>
          </a:p>
          <a:p>
            <a:pPr lvl="1"/>
            <a:r>
              <a:rPr lang="en-US" sz="2400" dirty="0"/>
              <a:t>Legislative Districts </a:t>
            </a:r>
            <a:br>
              <a:rPr lang="en-US" sz="2400" dirty="0"/>
            </a:br>
            <a:r>
              <a:rPr lang="en-US" sz="2400" dirty="0"/>
              <a:t>(40 – Senate, 80 - Assembly), </a:t>
            </a:r>
          </a:p>
          <a:p>
            <a:pPr lvl="1"/>
            <a:r>
              <a:rPr lang="en-US" sz="2400" dirty="0"/>
              <a:t>Congressional Districts (53) and</a:t>
            </a:r>
          </a:p>
          <a:p>
            <a:pPr lvl="1"/>
            <a:r>
              <a:rPr lang="en-US" sz="2400" dirty="0"/>
              <a:t>Board of Equalization – </a:t>
            </a:r>
            <a:r>
              <a:rPr lang="en-US" sz="2400" dirty="0" smtClean="0"/>
              <a:t>CA </a:t>
            </a:r>
            <a:r>
              <a:rPr lang="en-US" sz="2400" dirty="0"/>
              <a:t>tax </a:t>
            </a:r>
            <a:r>
              <a:rPr lang="en-US" sz="2400" dirty="0" smtClean="0"/>
              <a:t>commission(4</a:t>
            </a:r>
            <a:r>
              <a:rPr lang="en-US" sz="2400" dirty="0"/>
              <a:t>)</a:t>
            </a:r>
          </a:p>
          <a:p>
            <a:pPr marL="0" indent="0">
              <a:buNone/>
            </a:pPr>
            <a:r>
              <a:rPr lang="en-US" sz="2800" dirty="0"/>
              <a:t>Complex Process for selections</a:t>
            </a:r>
          </a:p>
          <a:p>
            <a:pPr marL="349250" lvl="1"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724" y="2190390"/>
            <a:ext cx="6660433" cy="2147148"/>
          </a:xfrm>
          <a:prstGeom prst="rect">
            <a:avLst/>
          </a:prstGeom>
        </p:spPr>
      </p:pic>
    </p:spTree>
    <p:extLst>
      <p:ext uri="{BB962C8B-B14F-4D97-AF65-F5344CB8AC3E}">
        <p14:creationId xmlns:p14="http://schemas.microsoft.com/office/powerpoint/2010/main" val="1249757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6419B96B-B422-4758-88A2-BEA8A96A7B9D}"/>
              </a:ext>
            </a:extLst>
          </p:cNvPr>
          <p:cNvSpPr/>
          <p:nvPr/>
        </p:nvSpPr>
        <p:spPr>
          <a:xfrm>
            <a:off x="-48380" y="1447918"/>
            <a:ext cx="12284530" cy="1018171"/>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r>
              <a:rPr lang="en-US" dirty="0" smtClean="0"/>
              <a:t>2031 WA </a:t>
            </a:r>
            <a:r>
              <a:rPr lang="en-US" dirty="0"/>
              <a:t>Redistricting Commission</a:t>
            </a:r>
            <a:br>
              <a:rPr lang="en-US" dirty="0"/>
            </a:br>
            <a:endParaRPr lang="en-US" dirty="0"/>
          </a:p>
        </p:txBody>
      </p:sp>
      <p:pic>
        <p:nvPicPr>
          <p:cNvPr id="5" name="Picture 4" descr="Tom_Huff.jpg"/>
          <p:cNvPicPr>
            <a:picLocks noChangeAspect="1"/>
          </p:cNvPicPr>
          <p:nvPr/>
        </p:nvPicPr>
        <p:blipFill rotWithShape="1">
          <a:blip r:embed="rId3">
            <a:extLst>
              <a:ext uri="{28A0092B-C50C-407E-A947-70E740481C1C}">
                <a14:useLocalDpi xmlns:a14="http://schemas.microsoft.com/office/drawing/2010/main"/>
              </a:ext>
            </a:extLst>
          </a:blip>
          <a:srcRect l="4913" r="1" b="8861"/>
          <a:stretch/>
        </p:blipFill>
        <p:spPr>
          <a:xfrm>
            <a:off x="5473278" y="4981631"/>
            <a:ext cx="1193702" cy="1430172"/>
          </a:xfrm>
          <a:prstGeom prst="rect">
            <a:avLst/>
          </a:prstGeom>
        </p:spPr>
      </p:pic>
      <p:pic>
        <p:nvPicPr>
          <p:cNvPr id="6" name="Picture 5" descr="Dean_Foster.jpg"/>
          <p:cNvPicPr>
            <a:picLocks noChangeAspect="1"/>
          </p:cNvPicPr>
          <p:nvPr/>
        </p:nvPicPr>
        <p:blipFill rotWithShape="1">
          <a:blip r:embed="rId4">
            <a:extLst>
              <a:ext uri="{28A0092B-C50C-407E-A947-70E740481C1C}">
                <a14:useLocalDpi xmlns:a14="http://schemas.microsoft.com/office/drawing/2010/main"/>
              </a:ext>
            </a:extLst>
          </a:blip>
          <a:srcRect l="6059" r="2924" b="11556"/>
          <a:stretch/>
        </p:blipFill>
        <p:spPr>
          <a:xfrm>
            <a:off x="5392221" y="3035709"/>
            <a:ext cx="1177422" cy="1430172"/>
          </a:xfrm>
          <a:prstGeom prst="rect">
            <a:avLst/>
          </a:prstGeom>
        </p:spPr>
      </p:pic>
      <p:pic>
        <p:nvPicPr>
          <p:cNvPr id="7" name="Picture 6" descr="Tim_Cei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4191" y="3059498"/>
            <a:ext cx="1177422" cy="1471778"/>
          </a:xfrm>
          <a:prstGeom prst="rect">
            <a:avLst/>
          </a:prstGeom>
        </p:spPr>
      </p:pic>
      <p:pic>
        <p:nvPicPr>
          <p:cNvPr id="8" name="Picture 7" descr="Lura_Powell_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3703" y="3451835"/>
            <a:ext cx="1200190" cy="1500238"/>
          </a:xfrm>
          <a:prstGeom prst="rect">
            <a:avLst/>
          </a:prstGeom>
        </p:spPr>
      </p:pic>
      <p:pic>
        <p:nvPicPr>
          <p:cNvPr id="9" name="Picture 8" descr="Slade_Gorto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67911" y="4950996"/>
            <a:ext cx="1193702" cy="1492128"/>
          </a:xfrm>
          <a:prstGeom prst="rect">
            <a:avLst/>
          </a:prstGeom>
        </p:spPr>
      </p:pic>
      <p:cxnSp>
        <p:nvCxnSpPr>
          <p:cNvPr id="11" name="Straight Connector 10"/>
          <p:cNvCxnSpPr/>
          <p:nvPr/>
        </p:nvCxnSpPr>
        <p:spPr>
          <a:xfrm>
            <a:off x="5174937" y="2833517"/>
            <a:ext cx="0" cy="392061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036540" y="4741525"/>
            <a:ext cx="4377037"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94944" y="5547775"/>
            <a:ext cx="1571649" cy="400110"/>
          </a:xfrm>
          <a:prstGeom prst="rect">
            <a:avLst/>
          </a:prstGeom>
          <a:noFill/>
        </p:spPr>
        <p:txBody>
          <a:bodyPr wrap="none" rtlCol="0">
            <a:spAutoFit/>
          </a:bodyPr>
          <a:lstStyle/>
          <a:p>
            <a:r>
              <a:rPr lang="en-US" sz="2000" b="1" dirty="0"/>
              <a:t>Republican</a:t>
            </a:r>
          </a:p>
        </p:txBody>
      </p:sp>
      <p:sp>
        <p:nvSpPr>
          <p:cNvPr id="17" name="TextBox 16"/>
          <p:cNvSpPr txBox="1"/>
          <p:nvPr/>
        </p:nvSpPr>
        <p:spPr>
          <a:xfrm>
            <a:off x="2008053" y="3628370"/>
            <a:ext cx="1380058" cy="400110"/>
          </a:xfrm>
          <a:prstGeom prst="rect">
            <a:avLst/>
          </a:prstGeom>
          <a:noFill/>
        </p:spPr>
        <p:txBody>
          <a:bodyPr wrap="none" rtlCol="0">
            <a:spAutoFit/>
          </a:bodyPr>
          <a:lstStyle/>
          <a:p>
            <a:r>
              <a:rPr lang="en-US" sz="2000" b="1" dirty="0"/>
              <a:t>Democrat</a:t>
            </a:r>
          </a:p>
        </p:txBody>
      </p:sp>
      <p:sp>
        <p:nvSpPr>
          <p:cNvPr id="18" name="TextBox 17"/>
          <p:cNvSpPr txBox="1"/>
          <p:nvPr/>
        </p:nvSpPr>
        <p:spPr>
          <a:xfrm>
            <a:off x="5554970" y="2515214"/>
            <a:ext cx="960519" cy="400110"/>
          </a:xfrm>
          <a:prstGeom prst="rect">
            <a:avLst/>
          </a:prstGeom>
          <a:noFill/>
        </p:spPr>
        <p:txBody>
          <a:bodyPr wrap="none" rtlCol="0">
            <a:spAutoFit/>
          </a:bodyPr>
          <a:lstStyle/>
          <a:p>
            <a:r>
              <a:rPr lang="en-US" sz="2000" b="1" dirty="0"/>
              <a:t>House</a:t>
            </a:r>
          </a:p>
        </p:txBody>
      </p:sp>
      <p:sp>
        <p:nvSpPr>
          <p:cNvPr id="19" name="TextBox 18"/>
          <p:cNvSpPr txBox="1"/>
          <p:nvPr/>
        </p:nvSpPr>
        <p:spPr>
          <a:xfrm>
            <a:off x="3588257" y="2515214"/>
            <a:ext cx="1034963" cy="400110"/>
          </a:xfrm>
          <a:prstGeom prst="rect">
            <a:avLst/>
          </a:prstGeom>
          <a:noFill/>
        </p:spPr>
        <p:txBody>
          <a:bodyPr wrap="none" rtlCol="0">
            <a:spAutoFit/>
          </a:bodyPr>
          <a:lstStyle/>
          <a:p>
            <a:r>
              <a:rPr lang="en-US" sz="2000" b="1" dirty="0"/>
              <a:t>Senate</a:t>
            </a:r>
          </a:p>
        </p:txBody>
      </p:sp>
      <p:sp>
        <p:nvSpPr>
          <p:cNvPr id="20" name="TextBox 19"/>
          <p:cNvSpPr txBox="1"/>
          <p:nvPr/>
        </p:nvSpPr>
        <p:spPr>
          <a:xfrm>
            <a:off x="124215" y="5046743"/>
            <a:ext cx="2059165" cy="369332"/>
          </a:xfrm>
          <a:prstGeom prst="rect">
            <a:avLst/>
          </a:prstGeom>
          <a:noFill/>
        </p:spPr>
        <p:txBody>
          <a:bodyPr wrap="none" rtlCol="0">
            <a:spAutoFit/>
          </a:bodyPr>
          <a:lstStyle/>
          <a:p>
            <a:r>
              <a:rPr lang="en-US" b="1" dirty="0"/>
              <a:t>Non-voting Chair</a:t>
            </a:r>
          </a:p>
        </p:txBody>
      </p:sp>
      <p:sp>
        <p:nvSpPr>
          <p:cNvPr id="21" name="TextBox 20"/>
          <p:cNvSpPr txBox="1"/>
          <p:nvPr/>
        </p:nvSpPr>
        <p:spPr>
          <a:xfrm>
            <a:off x="3759250" y="-1618757"/>
            <a:ext cx="7979281" cy="923330"/>
          </a:xfrm>
          <a:prstGeom prst="rect">
            <a:avLst/>
          </a:prstGeom>
          <a:noFill/>
        </p:spPr>
        <p:txBody>
          <a:bodyPr wrap="square" rtlCol="0">
            <a:spAutoFit/>
          </a:bodyPr>
          <a:lstStyle/>
          <a:p>
            <a:pPr lvl="1"/>
            <a:r>
              <a:rPr lang="en-US" dirty="0"/>
              <a:t>No elected officials or party officers in prior two-year period</a:t>
            </a:r>
          </a:p>
          <a:p>
            <a:pPr lvl="1"/>
            <a:r>
              <a:rPr lang="en-US" dirty="0"/>
              <a:t>No registered lobbyists within the past year  </a:t>
            </a:r>
          </a:p>
          <a:p>
            <a:endParaRPr lang="en-US" dirty="0"/>
          </a:p>
        </p:txBody>
      </p:sp>
      <p:sp>
        <p:nvSpPr>
          <p:cNvPr id="23" name="TextBox 22"/>
          <p:cNvSpPr txBox="1"/>
          <p:nvPr/>
        </p:nvSpPr>
        <p:spPr>
          <a:xfrm>
            <a:off x="748694" y="1759296"/>
            <a:ext cx="8025790" cy="461665"/>
          </a:xfrm>
          <a:prstGeom prst="rect">
            <a:avLst/>
          </a:prstGeom>
          <a:noFill/>
        </p:spPr>
        <p:txBody>
          <a:bodyPr wrap="square" rtlCol="0">
            <a:spAutoFit/>
          </a:bodyPr>
          <a:lstStyle/>
          <a:p>
            <a:r>
              <a:rPr lang="en-US" sz="2400" b="1" dirty="0" smtClean="0">
                <a:solidFill>
                  <a:schemeClr val="bg1"/>
                </a:solidFill>
              </a:rPr>
              <a:t>Proposed Commission Structure</a:t>
            </a:r>
            <a:endParaRPr lang="en-US" sz="2400" b="1" dirty="0">
              <a:solidFill>
                <a:schemeClr val="bg1"/>
              </a:solidFill>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6432" y="3076576"/>
            <a:ext cx="1328011" cy="1333939"/>
          </a:xfrm>
          <a:prstGeom prst="rect">
            <a:avLst/>
          </a:prstGeom>
          <a:ln>
            <a:solidFill>
              <a:schemeClr val="tx1"/>
            </a:solid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5141" y="5046743"/>
            <a:ext cx="1307990" cy="1313829"/>
          </a:xfrm>
          <a:prstGeom prst="rect">
            <a:avLst/>
          </a:prstGeom>
          <a:ln>
            <a:solidFill>
              <a:schemeClr val="tx1"/>
            </a:solidFill>
          </a:ln>
        </p:spPr>
      </p:pic>
      <p:sp>
        <p:nvSpPr>
          <p:cNvPr id="30" name="TextBox 29"/>
          <p:cNvSpPr txBox="1"/>
          <p:nvPr/>
        </p:nvSpPr>
        <p:spPr>
          <a:xfrm>
            <a:off x="9252054" y="2466089"/>
            <a:ext cx="2845651" cy="400110"/>
          </a:xfrm>
          <a:prstGeom prst="rect">
            <a:avLst/>
          </a:prstGeom>
          <a:noFill/>
        </p:spPr>
        <p:txBody>
          <a:bodyPr wrap="none" rtlCol="0">
            <a:spAutoFit/>
          </a:bodyPr>
          <a:lstStyle/>
          <a:p>
            <a:r>
              <a:rPr lang="en-US" sz="2000" b="1" dirty="0" smtClean="0"/>
              <a:t>Unaffiliated - Citizens</a:t>
            </a:r>
            <a:endParaRPr lang="en-US" sz="2000" b="1" dirty="0"/>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4609" y="4660799"/>
            <a:ext cx="1328011" cy="1333939"/>
          </a:xfrm>
          <a:prstGeom prst="rect">
            <a:avLst/>
          </a:prstGeom>
          <a:ln>
            <a:solidFill>
              <a:schemeClr val="tx1"/>
            </a:solidFill>
          </a:ln>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2480" y="3712804"/>
            <a:ext cx="1328011" cy="1333939"/>
          </a:xfrm>
          <a:prstGeom prst="rect">
            <a:avLst/>
          </a:prstGeom>
          <a:ln>
            <a:solidFill>
              <a:schemeClr val="tx1"/>
            </a:solid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334" y="3003992"/>
            <a:ext cx="1328011" cy="1333939"/>
          </a:xfrm>
          <a:prstGeom prst="rect">
            <a:avLst/>
          </a:prstGeom>
          <a:ln>
            <a:solidFill>
              <a:schemeClr val="tx1"/>
            </a:solidFill>
          </a:ln>
        </p:spPr>
      </p:pic>
      <p:sp>
        <p:nvSpPr>
          <p:cNvPr id="34" name="TextBox 33"/>
          <p:cNvSpPr txBox="1"/>
          <p:nvPr/>
        </p:nvSpPr>
        <p:spPr>
          <a:xfrm>
            <a:off x="6893073" y="2509831"/>
            <a:ext cx="1316386" cy="400110"/>
          </a:xfrm>
          <a:prstGeom prst="rect">
            <a:avLst/>
          </a:prstGeom>
          <a:noFill/>
        </p:spPr>
        <p:txBody>
          <a:bodyPr wrap="none" rtlCol="0">
            <a:spAutoFit/>
          </a:bodyPr>
          <a:lstStyle/>
          <a:p>
            <a:r>
              <a:rPr lang="en-US" sz="2000" b="1" dirty="0" smtClean="0"/>
              <a:t>“Citizen”</a:t>
            </a:r>
            <a:endParaRPr lang="en-US" sz="2000" b="1" dirty="0"/>
          </a:p>
        </p:txBody>
      </p:sp>
    </p:spTree>
    <p:extLst>
      <p:ext uri="{BB962C8B-B14F-4D97-AF65-F5344CB8AC3E}">
        <p14:creationId xmlns:p14="http://schemas.microsoft.com/office/powerpoint/2010/main" val="15102550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121" y="245847"/>
            <a:ext cx="8266585" cy="6290107"/>
          </a:xfrm>
        </p:spPr>
      </p:pic>
    </p:spTree>
    <p:extLst>
      <p:ext uri="{BB962C8B-B14F-4D97-AF65-F5344CB8AC3E}">
        <p14:creationId xmlns:p14="http://schemas.microsoft.com/office/powerpoint/2010/main" val="1257182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Centennial Grants Program</a:t>
            </a:r>
            <a:endParaRPr lang="en-US"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1286" y="2004834"/>
            <a:ext cx="4334313" cy="4343400"/>
          </a:xfrm>
          <a:solidFill>
            <a:schemeClr val="bg1"/>
          </a:solidFill>
          <a:ln>
            <a:solidFill>
              <a:schemeClr val="tx1"/>
            </a:solidFill>
          </a:ln>
        </p:spPr>
      </p:pic>
      <p:sp>
        <p:nvSpPr>
          <p:cNvPr id="6" name="TextBox 5"/>
          <p:cNvSpPr txBox="1"/>
          <p:nvPr/>
        </p:nvSpPr>
        <p:spPr>
          <a:xfrm>
            <a:off x="6045200" y="3390900"/>
            <a:ext cx="6103620" cy="3231654"/>
          </a:xfrm>
          <a:prstGeom prst="rect">
            <a:avLst/>
          </a:prstGeom>
          <a:noFill/>
        </p:spPr>
        <p:txBody>
          <a:bodyPr wrap="square" rtlCol="0">
            <a:spAutoFit/>
          </a:bodyPr>
          <a:lstStyle/>
          <a:p>
            <a:pPr marL="285750" indent="-285750">
              <a:spcBef>
                <a:spcPts val="600"/>
              </a:spcBef>
              <a:spcAft>
                <a:spcPts val="600"/>
              </a:spcAft>
              <a:buFont typeface="Arial" charset="0"/>
              <a:buChar char="•"/>
            </a:pPr>
            <a:r>
              <a:rPr lang="en-US" sz="3600" b="1" dirty="0" smtClean="0"/>
              <a:t>High Schools</a:t>
            </a:r>
          </a:p>
          <a:p>
            <a:pPr marL="742950" lvl="1" indent="-285750">
              <a:spcBef>
                <a:spcPts val="600"/>
              </a:spcBef>
              <a:spcAft>
                <a:spcPts val="600"/>
              </a:spcAft>
              <a:buFont typeface="Arial" charset="0"/>
              <a:buChar char="•"/>
            </a:pPr>
            <a:r>
              <a:rPr lang="en-US" sz="3200" dirty="0" smtClean="0"/>
              <a:t>Seattle (Fall 2019)</a:t>
            </a:r>
          </a:p>
          <a:p>
            <a:pPr marL="742950" lvl="1" indent="-285750">
              <a:spcBef>
                <a:spcPts val="600"/>
              </a:spcBef>
              <a:spcAft>
                <a:spcPts val="600"/>
              </a:spcAft>
              <a:buFont typeface="Arial" charset="0"/>
              <a:buChar char="•"/>
            </a:pPr>
            <a:r>
              <a:rPr lang="en-US" sz="3200" dirty="0" smtClean="0"/>
              <a:t>Spokane (Spring 2020)</a:t>
            </a:r>
          </a:p>
          <a:p>
            <a:pPr marL="285750" indent="-285750">
              <a:spcBef>
                <a:spcPts val="600"/>
              </a:spcBef>
              <a:spcAft>
                <a:spcPts val="600"/>
              </a:spcAft>
              <a:buFont typeface="Arial" charset="0"/>
              <a:buChar char="•"/>
            </a:pPr>
            <a:r>
              <a:rPr lang="en-US" sz="3200" b="1" dirty="0" smtClean="0"/>
              <a:t>Pre-Post Play Modules</a:t>
            </a:r>
          </a:p>
          <a:p>
            <a:pPr marL="285750" indent="-285750">
              <a:spcBef>
                <a:spcPts val="600"/>
              </a:spcBef>
              <a:spcAft>
                <a:spcPts val="600"/>
              </a:spcAft>
              <a:buFont typeface="Arial" charset="0"/>
              <a:buChar char="•"/>
            </a:pPr>
            <a:r>
              <a:rPr lang="en-US" sz="3200" b="1" dirty="0" smtClean="0"/>
              <a:t>Public Performances</a:t>
            </a:r>
            <a:endParaRPr lang="en-US" sz="32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020" y="1797525"/>
            <a:ext cx="5144019" cy="1753395"/>
          </a:xfrm>
          <a:prstGeom prst="rect">
            <a:avLst/>
          </a:prstGeom>
        </p:spPr>
      </p:pic>
    </p:spTree>
    <p:extLst>
      <p:ext uri="{BB962C8B-B14F-4D97-AF65-F5344CB8AC3E}">
        <p14:creationId xmlns:p14="http://schemas.microsoft.com/office/powerpoint/2010/main" val="18922086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Maps,</a:t>
            </a:r>
            <a:br>
              <a:rPr lang="en-US" dirty="0" smtClean="0"/>
            </a:br>
            <a:r>
              <a:rPr lang="en-US" dirty="0" smtClean="0"/>
              <a:t>One Voice</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r="31350"/>
          <a:stretch/>
        </p:blipFill>
        <p:spPr>
          <a:xfrm>
            <a:off x="5144018" y="302582"/>
            <a:ext cx="6674601" cy="6251498"/>
          </a:xfrm>
        </p:spPr>
      </p:pic>
      <p:sp>
        <p:nvSpPr>
          <p:cNvPr id="7" name="Content Placeholder 2"/>
          <p:cNvSpPr txBox="1">
            <a:spLocks/>
          </p:cNvSpPr>
          <p:nvPr/>
        </p:nvSpPr>
        <p:spPr>
          <a:xfrm>
            <a:off x="732368" y="1853986"/>
            <a:ext cx="6774079" cy="43434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3600" dirty="0" smtClean="0"/>
              <a:t>LWV Tribute</a:t>
            </a:r>
          </a:p>
          <a:p>
            <a:r>
              <a:rPr lang="en-US" sz="3600" dirty="0" smtClean="0"/>
              <a:t>Marketing</a:t>
            </a:r>
          </a:p>
          <a:p>
            <a:r>
              <a:rPr lang="en-US" sz="3600" dirty="0" smtClean="0"/>
              <a:t>Education</a:t>
            </a:r>
          </a:p>
          <a:p>
            <a:r>
              <a:rPr lang="en-US" sz="3600" dirty="0" smtClean="0"/>
              <a:t>Civic Engagement</a:t>
            </a:r>
          </a:p>
          <a:p>
            <a:r>
              <a:rPr lang="en-US" sz="3600" dirty="0" smtClean="0"/>
              <a:t>Todays Issues</a:t>
            </a:r>
          </a:p>
          <a:p>
            <a:endParaRPr lang="en-US" sz="3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57"/>
            <a:ext cx="5144019" cy="1753395"/>
          </a:xfrm>
          <a:prstGeom prst="rect">
            <a:avLst/>
          </a:prstGeom>
        </p:spPr>
      </p:pic>
    </p:spTree>
    <p:extLst>
      <p:ext uri="{BB962C8B-B14F-4D97-AF65-F5344CB8AC3E}">
        <p14:creationId xmlns:p14="http://schemas.microsoft.com/office/powerpoint/2010/main" val="2806625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Centennial Grants Program</a:t>
            </a:r>
            <a:endParaRPr lang="en-US"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1286" y="2004834"/>
            <a:ext cx="4334313" cy="4343400"/>
          </a:xfrm>
          <a:solidFill>
            <a:schemeClr val="bg1"/>
          </a:solidFill>
          <a:ln>
            <a:solidFill>
              <a:schemeClr val="tx1"/>
            </a:solidFill>
          </a:ln>
        </p:spPr>
      </p:pic>
      <p:sp>
        <p:nvSpPr>
          <p:cNvPr id="6" name="TextBox 5"/>
          <p:cNvSpPr txBox="1"/>
          <p:nvPr/>
        </p:nvSpPr>
        <p:spPr>
          <a:xfrm>
            <a:off x="6045200" y="3390900"/>
            <a:ext cx="6103620" cy="3231654"/>
          </a:xfrm>
          <a:prstGeom prst="rect">
            <a:avLst/>
          </a:prstGeom>
          <a:noFill/>
        </p:spPr>
        <p:txBody>
          <a:bodyPr wrap="square" rtlCol="0">
            <a:spAutoFit/>
          </a:bodyPr>
          <a:lstStyle/>
          <a:p>
            <a:pPr marL="285750" indent="-285750">
              <a:spcBef>
                <a:spcPts val="600"/>
              </a:spcBef>
              <a:spcAft>
                <a:spcPts val="600"/>
              </a:spcAft>
              <a:buFont typeface="Arial" charset="0"/>
              <a:buChar char="•"/>
            </a:pPr>
            <a:r>
              <a:rPr lang="en-US" sz="3600" b="1" dirty="0" smtClean="0"/>
              <a:t>High Schools</a:t>
            </a:r>
          </a:p>
          <a:p>
            <a:pPr marL="742950" lvl="1" indent="-285750">
              <a:spcBef>
                <a:spcPts val="600"/>
              </a:spcBef>
              <a:spcAft>
                <a:spcPts val="600"/>
              </a:spcAft>
              <a:buFont typeface="Arial" charset="0"/>
              <a:buChar char="•"/>
            </a:pPr>
            <a:r>
              <a:rPr lang="en-US" sz="3200" dirty="0" smtClean="0"/>
              <a:t>Seattle (Fall 2019)</a:t>
            </a:r>
          </a:p>
          <a:p>
            <a:pPr marL="742950" lvl="1" indent="-285750">
              <a:spcBef>
                <a:spcPts val="600"/>
              </a:spcBef>
              <a:spcAft>
                <a:spcPts val="600"/>
              </a:spcAft>
              <a:buFont typeface="Arial" charset="0"/>
              <a:buChar char="•"/>
            </a:pPr>
            <a:r>
              <a:rPr lang="en-US" sz="3200" dirty="0" smtClean="0"/>
              <a:t>Spokane (Spring 2020)</a:t>
            </a:r>
          </a:p>
          <a:p>
            <a:pPr marL="285750" indent="-285750">
              <a:spcBef>
                <a:spcPts val="600"/>
              </a:spcBef>
              <a:spcAft>
                <a:spcPts val="600"/>
              </a:spcAft>
              <a:buFont typeface="Arial" charset="0"/>
              <a:buChar char="•"/>
            </a:pPr>
            <a:r>
              <a:rPr lang="en-US" sz="3200" b="1" dirty="0" smtClean="0"/>
              <a:t>Pre-Post Play Modules</a:t>
            </a:r>
          </a:p>
          <a:p>
            <a:pPr marL="285750" indent="-285750">
              <a:spcBef>
                <a:spcPts val="600"/>
              </a:spcBef>
              <a:spcAft>
                <a:spcPts val="600"/>
              </a:spcAft>
              <a:buFont typeface="Arial" charset="0"/>
              <a:buChar char="•"/>
            </a:pPr>
            <a:r>
              <a:rPr lang="en-US" sz="3200" b="1" dirty="0" smtClean="0"/>
              <a:t>Public Performances</a:t>
            </a:r>
            <a:endParaRPr lang="en-US" sz="32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020" y="1797525"/>
            <a:ext cx="5144019" cy="1753395"/>
          </a:xfrm>
          <a:prstGeom prst="rect">
            <a:avLst/>
          </a:prstGeom>
        </p:spPr>
      </p:pic>
    </p:spTree>
    <p:extLst>
      <p:ext uri="{BB962C8B-B14F-4D97-AF65-F5344CB8AC3E}">
        <p14:creationId xmlns:p14="http://schemas.microsoft.com/office/powerpoint/2010/main" val="14481646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Forum Grant</a:t>
            </a:r>
            <a:endParaRPr lang="en-US" dirty="0"/>
          </a:p>
        </p:txBody>
      </p:sp>
      <p:sp>
        <p:nvSpPr>
          <p:cNvPr id="3" name="Content Placeholder 2"/>
          <p:cNvSpPr>
            <a:spLocks noGrp="1"/>
          </p:cNvSpPr>
          <p:nvPr>
            <p:ph idx="1"/>
          </p:nvPr>
        </p:nvSpPr>
        <p:spPr/>
        <p:txBody>
          <a:bodyPr>
            <a:normAutofit/>
          </a:bodyPr>
          <a:lstStyle/>
          <a:p>
            <a:r>
              <a:rPr lang="en-US" sz="3200" dirty="0" smtClean="0"/>
              <a:t>LWVWA Civic Ed Fund</a:t>
            </a:r>
          </a:p>
          <a:p>
            <a:pPr lvl="1"/>
            <a:r>
              <a:rPr lang="en-US" sz="3200" dirty="0" smtClean="0"/>
              <a:t> $400</a:t>
            </a:r>
          </a:p>
          <a:p>
            <a:r>
              <a:rPr lang="en-US" sz="3200" dirty="0" smtClean="0"/>
              <a:t>Pre-Approved Grant</a:t>
            </a:r>
          </a:p>
          <a:p>
            <a:r>
              <a:rPr lang="en-US" sz="3200" dirty="0" smtClean="0"/>
              <a:t>Train the Trainer</a:t>
            </a:r>
          </a:p>
          <a:p>
            <a:pPr lvl="1"/>
            <a:r>
              <a:rPr lang="en-US" sz="3200" dirty="0" err="1" smtClean="0"/>
              <a:t>Webseminar</a:t>
            </a:r>
            <a:endParaRPr lang="en-US" sz="3200" dirty="0" smtClean="0"/>
          </a:p>
          <a:p>
            <a:pPr lvl="1"/>
            <a:r>
              <a:rPr lang="en-US" sz="3200" dirty="0" smtClean="0"/>
              <a:t>Individual training</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200" y="1257300"/>
            <a:ext cx="4305300" cy="4267200"/>
          </a:xfrm>
          <a:prstGeom prst="rect">
            <a:avLst/>
          </a:prstGeom>
        </p:spPr>
      </p:pic>
      <p:sp>
        <p:nvSpPr>
          <p:cNvPr id="5" name="TextBox 4"/>
          <p:cNvSpPr txBox="1"/>
          <p:nvPr/>
        </p:nvSpPr>
        <p:spPr>
          <a:xfrm>
            <a:off x="0" y="5867401"/>
            <a:ext cx="7476790" cy="707886"/>
          </a:xfrm>
          <a:prstGeom prst="rect">
            <a:avLst/>
          </a:prstGeom>
          <a:noFill/>
        </p:spPr>
        <p:txBody>
          <a:bodyPr wrap="none" rtlCol="0">
            <a:spAutoFit/>
          </a:bodyPr>
          <a:lstStyle/>
          <a:p>
            <a:r>
              <a:rPr lang="en-US" sz="4000" b="1" smtClean="0">
                <a:solidFill>
                  <a:srgbClr val="FF0000"/>
                </a:solidFill>
                <a:hlinkClick r:id="rId3"/>
              </a:rPr>
              <a:t>lwvwa.org</a:t>
            </a:r>
            <a:r>
              <a:rPr lang="en-US" sz="4000" b="1" dirty="0" smtClean="0">
                <a:solidFill>
                  <a:srgbClr val="FF0000"/>
                </a:solidFill>
                <a:hlinkClick r:id="rId3"/>
              </a:rPr>
              <a:t>/redistricting-forum</a:t>
            </a:r>
            <a:endParaRPr lang="en-US" sz="4000" b="1" dirty="0">
              <a:solidFill>
                <a:srgbClr val="FF0000"/>
              </a:solidFill>
            </a:endParaRPr>
          </a:p>
        </p:txBody>
      </p:sp>
    </p:spTree>
    <p:extLst>
      <p:ext uri="{BB962C8B-B14F-4D97-AF65-F5344CB8AC3E}">
        <p14:creationId xmlns:p14="http://schemas.microsoft.com/office/powerpoint/2010/main" val="20952473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827" y="251634"/>
            <a:ext cx="7300910" cy="1008343"/>
          </a:xfrm>
        </p:spPr>
        <p:txBody>
          <a:bodyPr/>
          <a:lstStyle/>
          <a:p>
            <a:r>
              <a:rPr lang="en-US" smtClean="0"/>
              <a:t>WA Redistricting Actions</a:t>
            </a:r>
            <a:endParaRPr lang="en-US" dirty="0"/>
          </a:p>
        </p:txBody>
      </p:sp>
      <p:sp>
        <p:nvSpPr>
          <p:cNvPr id="3" name="Content Placeholder 2"/>
          <p:cNvSpPr>
            <a:spLocks noGrp="1"/>
          </p:cNvSpPr>
          <p:nvPr>
            <p:ph idx="1"/>
          </p:nvPr>
        </p:nvSpPr>
        <p:spPr>
          <a:xfrm>
            <a:off x="1871663" y="1616217"/>
            <a:ext cx="8702072" cy="4941745"/>
          </a:xfrm>
        </p:spPr>
        <p:txBody>
          <a:bodyPr>
            <a:noAutofit/>
          </a:bodyPr>
          <a:lstStyle/>
          <a:p>
            <a:pPr marL="0" indent="0">
              <a:spcBef>
                <a:spcPts val="300"/>
              </a:spcBef>
              <a:spcAft>
                <a:spcPts val="300"/>
              </a:spcAft>
              <a:buNone/>
            </a:pPr>
            <a:r>
              <a:rPr lang="en-US" sz="3200" b="1" dirty="0" smtClean="0"/>
              <a:t>2020 CENSUS Outreach</a:t>
            </a:r>
          </a:p>
          <a:p>
            <a:pPr marL="0" indent="0">
              <a:spcBef>
                <a:spcPts val="300"/>
              </a:spcBef>
              <a:spcAft>
                <a:spcPts val="300"/>
              </a:spcAft>
              <a:buNone/>
            </a:pPr>
            <a:r>
              <a:rPr lang="en-US" sz="3200" b="1" dirty="0" smtClean="0"/>
              <a:t>2021 REDISTRICTING (and beyond)</a:t>
            </a:r>
          </a:p>
          <a:p>
            <a:pPr marL="915988" indent="-465138">
              <a:spcBef>
                <a:spcPts val="300"/>
              </a:spcBef>
              <a:spcAft>
                <a:spcPts val="300"/>
              </a:spcAft>
            </a:pPr>
            <a:r>
              <a:rPr lang="en-US" sz="2800" dirty="0" smtClean="0"/>
              <a:t>2020 Session Bills</a:t>
            </a:r>
          </a:p>
          <a:p>
            <a:pPr marL="915988" indent="-465138">
              <a:spcBef>
                <a:spcPts val="300"/>
              </a:spcBef>
              <a:spcAft>
                <a:spcPts val="300"/>
              </a:spcAft>
            </a:pPr>
            <a:r>
              <a:rPr lang="en-US" sz="2800" dirty="0"/>
              <a:t>Influence Commission </a:t>
            </a:r>
            <a:r>
              <a:rPr lang="en-US" sz="2800" dirty="0" smtClean="0"/>
              <a:t>Choices</a:t>
            </a:r>
          </a:p>
          <a:p>
            <a:pPr marL="915988" indent="-465138">
              <a:spcBef>
                <a:spcPts val="300"/>
              </a:spcBef>
              <a:spcAft>
                <a:spcPts val="300"/>
              </a:spcAft>
            </a:pPr>
            <a:r>
              <a:rPr lang="en-US" sz="2800" dirty="0" smtClean="0"/>
              <a:t>Testify School</a:t>
            </a:r>
          </a:p>
          <a:p>
            <a:pPr marL="915988" indent="-465138">
              <a:spcBef>
                <a:spcPts val="300"/>
              </a:spcBef>
              <a:spcAft>
                <a:spcPts val="300"/>
              </a:spcAft>
            </a:pPr>
            <a:r>
              <a:rPr lang="en-US" sz="2800" dirty="0" smtClean="0"/>
              <a:t>Making the Maps</a:t>
            </a:r>
            <a:endParaRPr lang="en-US" sz="2800" b="1" dirty="0" smtClean="0"/>
          </a:p>
          <a:p>
            <a:pPr marL="0" indent="0">
              <a:spcBef>
                <a:spcPts val="1200"/>
              </a:spcBef>
              <a:spcAft>
                <a:spcPts val="300"/>
              </a:spcAft>
              <a:buNone/>
            </a:pPr>
            <a:r>
              <a:rPr lang="is-IS" sz="3200" b="1" dirty="0" smtClean="0"/>
              <a:t>2031 REDISTRICTING (start now)</a:t>
            </a:r>
            <a:endParaRPr lang="en-US" sz="3200" b="1" dirty="0" smtClean="0"/>
          </a:p>
          <a:p>
            <a:pPr marL="922338" indent="-457200">
              <a:spcBef>
                <a:spcPts val="300"/>
              </a:spcBef>
              <a:spcAft>
                <a:spcPts val="300"/>
              </a:spcAft>
            </a:pPr>
            <a:r>
              <a:rPr lang="en-US" sz="2800" dirty="0" smtClean="0"/>
              <a:t>New Commission Structure</a:t>
            </a:r>
            <a:endParaRPr lang="en-US" sz="2800" b="1" dirty="0" smtClean="0"/>
          </a:p>
          <a:p>
            <a:pPr marL="457200" indent="-457200">
              <a:spcBef>
                <a:spcPts val="0"/>
              </a:spcBef>
              <a:buFont typeface="+mj-lt"/>
              <a:buAutoNum type="arabicPeriod"/>
            </a:pPr>
            <a:endParaRPr lang="en-US" sz="3200" b="1" dirty="0" smtClean="0"/>
          </a:p>
          <a:p>
            <a:pPr lvl="1">
              <a:spcBef>
                <a:spcPts val="0"/>
              </a:spcBef>
            </a:pPr>
            <a:endParaRPr lang="en-US" sz="3200" dirty="0"/>
          </a:p>
          <a:p>
            <a:pPr lvl="1">
              <a:spcBef>
                <a:spcPts val="0"/>
              </a:spcBef>
            </a:pPr>
            <a:endParaRPr lang="en-US" sz="3200" dirty="0"/>
          </a:p>
          <a:p>
            <a:pPr lvl="1">
              <a:spcBef>
                <a:spcPts val="0"/>
              </a:spcBef>
            </a:pPr>
            <a:endParaRPr lang="en-US" sz="3200" dirty="0"/>
          </a:p>
          <a:p>
            <a:pPr lvl="1">
              <a:spcBef>
                <a:spcPts val="0"/>
              </a:spcBef>
            </a:pPr>
            <a:endParaRPr lang="en-US" sz="3200" dirty="0"/>
          </a:p>
        </p:txBody>
      </p:sp>
      <p:grpSp>
        <p:nvGrpSpPr>
          <p:cNvPr id="4" name="Group 3"/>
          <p:cNvGrpSpPr>
            <a:grpSpLocks/>
          </p:cNvGrpSpPr>
          <p:nvPr/>
        </p:nvGrpSpPr>
        <p:grpSpPr bwMode="auto">
          <a:xfrm>
            <a:off x="2392086" y="447769"/>
            <a:ext cx="1723546" cy="1152432"/>
            <a:chOff x="1266" y="-107"/>
            <a:chExt cx="2147" cy="1439"/>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1892214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93232"/>
            <a:ext cx="8042276" cy="1336956"/>
          </a:xfrm>
        </p:spPr>
        <p:txBody>
          <a:bodyPr/>
          <a:lstStyle/>
          <a:p>
            <a:pPr algn="ctr"/>
            <a:r>
              <a:rPr lang="en-US" sz="5400" dirty="0"/>
              <a:t>COUNTDOWN</a:t>
            </a:r>
          </a:p>
        </p:txBody>
      </p:sp>
      <p:sp>
        <p:nvSpPr>
          <p:cNvPr id="3" name="Content Placeholder 2"/>
          <p:cNvSpPr>
            <a:spLocks noGrp="1"/>
          </p:cNvSpPr>
          <p:nvPr>
            <p:ph idx="1"/>
          </p:nvPr>
        </p:nvSpPr>
        <p:spPr>
          <a:xfrm>
            <a:off x="2073274" y="1323443"/>
            <a:ext cx="8340726" cy="5068890"/>
          </a:xfrm>
        </p:spPr>
        <p:txBody>
          <a:bodyPr>
            <a:normAutofit fontScale="85000" lnSpcReduction="20000"/>
          </a:bodyPr>
          <a:lstStyle/>
          <a:p>
            <a:pPr marL="0" indent="0" algn="ctr">
              <a:buNone/>
            </a:pPr>
            <a:r>
              <a:rPr lang="en-US" sz="5200" b="1" u="sng" dirty="0"/>
              <a:t>2017-2019</a:t>
            </a:r>
          </a:p>
          <a:p>
            <a:pPr marL="0" indent="0" algn="ctr">
              <a:spcBef>
                <a:spcPts val="800"/>
              </a:spcBef>
              <a:buNone/>
            </a:pPr>
            <a:r>
              <a:rPr lang="en-US" sz="3600" dirty="0"/>
              <a:t>Educate &amp; Engage </a:t>
            </a:r>
          </a:p>
          <a:p>
            <a:pPr marL="0" indent="0" algn="ctr">
              <a:buNone/>
            </a:pPr>
            <a:r>
              <a:rPr lang="en-US" sz="5200" b="1" u="sng" dirty="0"/>
              <a:t>2019</a:t>
            </a:r>
          </a:p>
          <a:p>
            <a:pPr marL="0" indent="0" algn="ctr">
              <a:spcBef>
                <a:spcPts val="800"/>
              </a:spcBef>
              <a:buNone/>
            </a:pPr>
            <a:r>
              <a:rPr lang="en-US" sz="3600" dirty="0"/>
              <a:t>Energize Communities of Interest</a:t>
            </a:r>
          </a:p>
          <a:p>
            <a:pPr marL="0" indent="0" algn="ctr">
              <a:buNone/>
            </a:pPr>
            <a:r>
              <a:rPr lang="en-US" sz="5200" b="1" u="sng" dirty="0"/>
              <a:t>2020</a:t>
            </a:r>
          </a:p>
          <a:p>
            <a:pPr marL="0" indent="0" algn="ctr">
              <a:spcBef>
                <a:spcPts val="800"/>
              </a:spcBef>
              <a:buNone/>
            </a:pPr>
            <a:r>
              <a:rPr lang="en-US" sz="3600" dirty="0"/>
              <a:t>Publicize &amp; Volunteer for Census</a:t>
            </a:r>
          </a:p>
          <a:p>
            <a:pPr marL="0" indent="0" algn="ctr">
              <a:buNone/>
            </a:pPr>
            <a:r>
              <a:rPr lang="en-US" sz="5200" b="1" u="sng" dirty="0"/>
              <a:t>2021</a:t>
            </a:r>
          </a:p>
          <a:p>
            <a:pPr marL="0" indent="0" algn="ctr">
              <a:spcBef>
                <a:spcPts val="800"/>
              </a:spcBef>
              <a:buNone/>
            </a:pPr>
            <a:r>
              <a:rPr lang="en-US" sz="3600" dirty="0"/>
              <a:t>Testify. Maps. Transparency. </a:t>
            </a:r>
          </a:p>
        </p:txBody>
      </p:sp>
    </p:spTree>
    <p:extLst>
      <p:ext uri="{BB962C8B-B14F-4D97-AF65-F5344CB8AC3E}">
        <p14:creationId xmlns:p14="http://schemas.microsoft.com/office/powerpoint/2010/main" val="5587867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862667" y="2235202"/>
            <a:ext cx="8664222" cy="3225799"/>
          </a:xfrm>
        </p:spPr>
        <p:txBody>
          <a:bodyPr>
            <a:normAutofit/>
          </a:bodyPr>
          <a:lstStyle/>
          <a:p>
            <a:pPr marL="457200" indent="-457200">
              <a:spcAft>
                <a:spcPts val="3000"/>
              </a:spcAft>
              <a:buFont typeface="+mj-lt"/>
              <a:buAutoNum type="arabicPeriod"/>
            </a:pPr>
            <a:endParaRPr lang="en-US" sz="3600" dirty="0"/>
          </a:p>
        </p:txBody>
      </p:sp>
    </p:spTree>
    <p:extLst>
      <p:ext uri="{BB962C8B-B14F-4D97-AF65-F5344CB8AC3E}">
        <p14:creationId xmlns:p14="http://schemas.microsoft.com/office/powerpoint/2010/main" val="1655772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56" y="456259"/>
            <a:ext cx="4840112" cy="1884392"/>
          </a:xfrm>
          <a:solidFill>
            <a:schemeClr val="tx1"/>
          </a:solidFill>
          <a:effectLst>
            <a:outerShdw blurRad="50800" dist="38100" dir="2700000" algn="tl" rotWithShape="0">
              <a:prstClr val="black">
                <a:alpha val="40000"/>
              </a:prstClr>
            </a:outerShd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dirty="0">
                <a:ln w="11430"/>
                <a:solidFill>
                  <a:srgbClr val="FFFFFF"/>
                </a:solidFill>
                <a:effectLst>
                  <a:outerShdw blurRad="50800" dist="39000" dir="5460000" algn="tl">
                    <a:srgbClr val="000000">
                      <a:alpha val="38000"/>
                    </a:srgbClr>
                  </a:outerShdw>
                </a:effectLst>
              </a:rPr>
              <a:t>Government </a:t>
            </a:r>
            <a:br>
              <a:rPr lang="en-US" sz="4000" dirty="0">
                <a:ln w="11430"/>
                <a:solidFill>
                  <a:srgbClr val="FFFFFF"/>
                </a:solidFill>
                <a:effectLst>
                  <a:outerShdw blurRad="50800" dist="39000" dir="5460000" algn="tl">
                    <a:srgbClr val="000000">
                      <a:alpha val="38000"/>
                    </a:srgbClr>
                  </a:outerShdw>
                </a:effectLst>
              </a:rPr>
            </a:br>
            <a:r>
              <a:rPr lang="en-US" sz="4000" dirty="0">
                <a:ln w="11430"/>
                <a:solidFill>
                  <a:srgbClr val="FFFFFF"/>
                </a:solidFill>
                <a:effectLst>
                  <a:outerShdw blurRad="50800" dist="39000" dir="5460000" algn="tl">
                    <a:srgbClr val="000000">
                      <a:alpha val="38000"/>
                    </a:srgbClr>
                  </a:outerShdw>
                </a:effectLst>
              </a:rPr>
              <a:t>only works  </a:t>
            </a:r>
            <a:br>
              <a:rPr lang="en-US" sz="4000" dirty="0">
                <a:ln w="11430"/>
                <a:solidFill>
                  <a:srgbClr val="FFFFFF"/>
                </a:solidFill>
                <a:effectLst>
                  <a:outerShdw blurRad="50800" dist="39000" dir="5460000" algn="tl">
                    <a:srgbClr val="000000">
                      <a:alpha val="38000"/>
                    </a:srgbClr>
                  </a:outerShdw>
                </a:effectLst>
              </a:rPr>
            </a:br>
            <a:r>
              <a:rPr lang="en-US" sz="4000" dirty="0">
                <a:ln w="11430"/>
                <a:solidFill>
                  <a:srgbClr val="FFFFFF"/>
                </a:solidFill>
                <a:effectLst>
                  <a:outerShdw blurRad="50800" dist="39000" dir="5460000" algn="tl">
                    <a:srgbClr val="000000">
                      <a:alpha val="38000"/>
                    </a:srgbClr>
                  </a:outerShdw>
                </a:effectLst>
              </a:rPr>
              <a:t>if we participate</a:t>
            </a:r>
          </a:p>
        </p:txBody>
      </p:sp>
      <p:pic>
        <p:nvPicPr>
          <p:cNvPr id="7" name="Content Placeholder 6" descr="rocknroll2 seattle.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124222" y="282717"/>
            <a:ext cx="4219222" cy="6278950"/>
          </a:xfrm>
          <a:ln w="76200" cmpd="sng">
            <a:solidFill>
              <a:srgbClr val="000000"/>
            </a:solidFill>
          </a:ln>
        </p:spPr>
      </p:pic>
      <p:pic>
        <p:nvPicPr>
          <p:cNvPr id="8" name="Picture 7" descr="seatte marathon mid crow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5557" y="2669910"/>
            <a:ext cx="4840111" cy="3224724"/>
          </a:xfrm>
          <a:prstGeom prst="rect">
            <a:avLst/>
          </a:prstGeom>
          <a:ln w="76200" cmpd="sng">
            <a:solidFill>
              <a:schemeClr val="tx1"/>
            </a:solidFill>
          </a:ln>
        </p:spPr>
      </p:pic>
    </p:spTree>
    <p:extLst>
      <p:ext uri="{BB962C8B-B14F-4D97-AF65-F5344CB8AC3E}">
        <p14:creationId xmlns:p14="http://schemas.microsoft.com/office/powerpoint/2010/main" val="1767562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n pen lin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98671" y="3390900"/>
            <a:ext cx="3177039" cy="3248594"/>
          </a:xfrm>
          <a:prstGeom prst="rect">
            <a:avLst/>
          </a:prstGeom>
        </p:spPr>
      </p:pic>
      <p:sp>
        <p:nvSpPr>
          <p:cNvPr id="5" name="Rectangle 4"/>
          <p:cNvSpPr/>
          <p:nvPr/>
        </p:nvSpPr>
        <p:spPr>
          <a:xfrm>
            <a:off x="8541563" y="3367266"/>
            <a:ext cx="1218772" cy="3463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Contact ME</a:t>
            </a:r>
            <a:endParaRPr lang="en-US" dirty="0"/>
          </a:p>
        </p:txBody>
      </p:sp>
      <p:sp>
        <p:nvSpPr>
          <p:cNvPr id="3" name="Content Placeholder 2"/>
          <p:cNvSpPr>
            <a:spLocks noGrp="1"/>
          </p:cNvSpPr>
          <p:nvPr>
            <p:ph idx="1"/>
          </p:nvPr>
        </p:nvSpPr>
        <p:spPr>
          <a:xfrm>
            <a:off x="1833433" y="1364735"/>
            <a:ext cx="8042276" cy="4005062"/>
          </a:xfrm>
        </p:spPr>
        <p:txBody>
          <a:bodyPr>
            <a:noAutofit/>
          </a:bodyPr>
          <a:lstStyle/>
          <a:p>
            <a:pPr marL="0" indent="0" algn="ctr">
              <a:spcBef>
                <a:spcPts val="800"/>
              </a:spcBef>
              <a:buNone/>
            </a:pPr>
            <a:endParaRPr lang="en-US" dirty="0"/>
          </a:p>
          <a:p>
            <a:pPr marL="0" indent="0" algn="ctr">
              <a:spcBef>
                <a:spcPts val="800"/>
              </a:spcBef>
              <a:buNone/>
            </a:pPr>
            <a:r>
              <a:rPr lang="en-US" dirty="0" smtClean="0"/>
              <a:t>Alison </a:t>
            </a:r>
            <a:r>
              <a:rPr lang="en-US" dirty="0" err="1" smtClean="0"/>
              <a:t>McCaffree</a:t>
            </a:r>
            <a:endParaRPr lang="en-US" dirty="0" smtClean="0"/>
          </a:p>
          <a:p>
            <a:pPr marL="0" indent="0" algn="ctr">
              <a:spcBef>
                <a:spcPts val="800"/>
              </a:spcBef>
              <a:buNone/>
            </a:pPr>
            <a:r>
              <a:rPr lang="en-US" dirty="0" smtClean="0"/>
              <a:t>Director, Politics of the Possible in Action</a:t>
            </a:r>
          </a:p>
          <a:p>
            <a:pPr marL="0" indent="0" algn="ctr">
              <a:spcBef>
                <a:spcPts val="800"/>
              </a:spcBef>
              <a:buNone/>
            </a:pPr>
            <a:r>
              <a:rPr lang="en-US" dirty="0" smtClean="0"/>
              <a:t>LWVWA Census &amp; Redistricting Issue Chair</a:t>
            </a:r>
          </a:p>
          <a:p>
            <a:pPr marL="0" indent="0" algn="ctr">
              <a:spcBef>
                <a:spcPts val="800"/>
              </a:spcBef>
              <a:buNone/>
            </a:pPr>
            <a:r>
              <a:rPr lang="en-US" dirty="0" smtClean="0"/>
              <a:t>253-720-6813</a:t>
            </a:r>
          </a:p>
          <a:p>
            <a:pPr marL="0" indent="0" algn="ctr">
              <a:spcBef>
                <a:spcPts val="800"/>
              </a:spcBef>
              <a:buNone/>
            </a:pPr>
            <a:r>
              <a:rPr lang="en-US" dirty="0" smtClean="0">
                <a:hlinkClick r:id="rId3"/>
              </a:rPr>
              <a:t>Alison.Mccaffree@stanfordalumni.org</a:t>
            </a:r>
            <a:endParaRPr lang="en-US" dirty="0" smtClean="0"/>
          </a:p>
          <a:p>
            <a:pPr marL="0" indent="0" algn="ctr">
              <a:spcBef>
                <a:spcPts val="800"/>
              </a:spcBef>
              <a:buNone/>
            </a:pPr>
            <a:endParaRPr lang="en-US" dirty="0"/>
          </a:p>
        </p:txBody>
      </p:sp>
    </p:spTree>
    <p:extLst>
      <p:ext uri="{BB962C8B-B14F-4D97-AF65-F5344CB8AC3E}">
        <p14:creationId xmlns:p14="http://schemas.microsoft.com/office/powerpoint/2010/main" val="236509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1230115" y="3537424"/>
            <a:ext cx="10723035" cy="1297619"/>
          </a:xfrm>
        </p:spPr>
        <p:txBody>
          <a:bodyPr/>
          <a:lstStyle/>
          <a:p>
            <a:r>
              <a:rPr lang="en-US" sz="6000" smtClean="0"/>
              <a:t>2020 </a:t>
            </a:r>
            <a:br>
              <a:rPr lang="en-US" sz="6000" smtClean="0"/>
            </a:br>
            <a:r>
              <a:rPr lang="en-US" sz="6000" smtClean="0"/>
              <a:t>CENSUS </a:t>
            </a:r>
            <a:br>
              <a:rPr lang="en-US" sz="6000" smtClean="0"/>
            </a:br>
            <a:r>
              <a:rPr lang="en-US" sz="6000" smtClean="0"/>
              <a:t>Outreach </a:t>
            </a:r>
            <a:endParaRPr lang="en-US" sz="6000" dirty="0"/>
          </a:p>
        </p:txBody>
      </p:sp>
      <p:pic>
        <p:nvPicPr>
          <p:cNvPr id="7" name="Picture 6">
            <a:extLst>
              <a:ext uri="{FF2B5EF4-FFF2-40B4-BE49-F238E27FC236}">
                <a16:creationId xmlns:a16="http://schemas.microsoft.com/office/drawing/2014/main" xmlns=""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noFill/>
          <a:ln>
            <a:noFill/>
          </a:ln>
        </p:spPr>
      </p:pic>
    </p:spTree>
    <p:extLst>
      <p:ext uri="{BB962C8B-B14F-4D97-AF65-F5344CB8AC3E}">
        <p14:creationId xmlns:p14="http://schemas.microsoft.com/office/powerpoint/2010/main" val="503169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Yes. </a:t>
            </a:r>
          </a:p>
          <a:p>
            <a:r>
              <a:rPr lang="en-US" dirty="0" smtClean="0"/>
              <a:t>Illegal – fines not </a:t>
            </a:r>
            <a:r>
              <a:rPr lang="en-US" dirty="0" err="1" smtClean="0"/>
              <a:t>inforced</a:t>
            </a:r>
            <a:endParaRPr lang="en-US" dirty="0" smtClean="0"/>
          </a:p>
          <a:p>
            <a:r>
              <a:rPr lang="en-US" dirty="0" smtClean="0"/>
              <a:t>Cost to send someone out – if done’ return</a:t>
            </a:r>
          </a:p>
          <a:p>
            <a:r>
              <a:rPr lang="en-US" dirty="0" smtClean="0"/>
              <a:t>If you return – No one comes to your door. </a:t>
            </a:r>
            <a:endParaRPr lang="en-US" dirty="0"/>
          </a:p>
        </p:txBody>
      </p:sp>
      <p:pic>
        <p:nvPicPr>
          <p:cNvPr id="4" name="Picture 3" descr="3_282018_beltway-census8201_c0-0-1200-699_s885x5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77" y="107576"/>
            <a:ext cx="11050413" cy="6442953"/>
          </a:xfrm>
          <a:prstGeom prst="rect">
            <a:avLst/>
          </a:prstGeom>
        </p:spPr>
      </p:pic>
    </p:spTree>
    <p:extLst>
      <p:ext uri="{BB962C8B-B14F-4D97-AF65-F5344CB8AC3E}">
        <p14:creationId xmlns:p14="http://schemas.microsoft.com/office/powerpoint/2010/main" val="170532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the Census Important?</a:t>
            </a:r>
          </a:p>
        </p:txBody>
      </p:sp>
      <p:sp>
        <p:nvSpPr>
          <p:cNvPr id="3" name="Content Placeholder 2"/>
          <p:cNvSpPr>
            <a:spLocks noGrp="1"/>
          </p:cNvSpPr>
          <p:nvPr>
            <p:ph idx="1"/>
          </p:nvPr>
        </p:nvSpPr>
        <p:spPr>
          <a:xfrm>
            <a:off x="732370" y="3183099"/>
            <a:ext cx="3357348" cy="3128992"/>
          </a:xfrm>
        </p:spPr>
        <p:txBody>
          <a:bodyPr>
            <a:normAutofit/>
          </a:bodyPr>
          <a:lstStyle/>
          <a:p>
            <a:pPr>
              <a:spcBef>
                <a:spcPts val="1800"/>
              </a:spcBef>
              <a:buClr>
                <a:schemeClr val="accent2">
                  <a:lumMod val="75000"/>
                </a:schemeClr>
              </a:buClr>
              <a:buFont typeface="Arial" panose="020B0604020202020204" pitchFamily="34" charset="0"/>
              <a:buChar char="•"/>
            </a:pPr>
            <a:r>
              <a:rPr lang="en-US" sz="2200" dirty="0"/>
              <a:t>U. S House of Representatives</a:t>
            </a:r>
          </a:p>
          <a:p>
            <a:pPr>
              <a:spcBef>
                <a:spcPts val="1800"/>
              </a:spcBef>
              <a:buClr>
                <a:schemeClr val="accent2">
                  <a:lumMod val="75000"/>
                </a:schemeClr>
              </a:buClr>
              <a:buFont typeface="Arial" panose="020B0604020202020204" pitchFamily="34" charset="0"/>
              <a:buChar char="•"/>
            </a:pPr>
            <a:r>
              <a:rPr lang="en-US" sz="2200" dirty="0"/>
              <a:t>State Legislative Districts</a:t>
            </a:r>
          </a:p>
          <a:p>
            <a:pPr>
              <a:spcBef>
                <a:spcPts val="1800"/>
              </a:spcBef>
              <a:buClr>
                <a:schemeClr val="accent2">
                  <a:lumMod val="75000"/>
                </a:schemeClr>
              </a:buClr>
              <a:buFont typeface="Arial" panose="020B0604020202020204" pitchFamily="34" charset="0"/>
              <a:buChar char="•"/>
            </a:pPr>
            <a:r>
              <a:rPr lang="en-US" sz="2200" dirty="0"/>
              <a:t>Local Governments, Schools and Fire Districts</a:t>
            </a:r>
          </a:p>
          <a:p>
            <a:pPr>
              <a:spcBef>
                <a:spcPts val="1800"/>
              </a:spcBef>
              <a:buClr>
                <a:schemeClr val="accent2">
                  <a:lumMod val="75000"/>
                </a:schemeClr>
              </a:buClr>
              <a:buFont typeface="Arial" panose="020B0604020202020204" pitchFamily="34" charset="0"/>
              <a:buChar char="•"/>
            </a:pPr>
            <a:endParaRPr lang="en-US" sz="2200" dirty="0"/>
          </a:p>
        </p:txBody>
      </p:sp>
      <p:sp>
        <p:nvSpPr>
          <p:cNvPr id="6" name="Content Placeholder 2">
            <a:extLst>
              <a:ext uri="{FF2B5EF4-FFF2-40B4-BE49-F238E27FC236}">
                <a16:creationId xmlns="" xmlns:a16="http://schemas.microsoft.com/office/drawing/2014/main" id="{51411ADC-CBD0-4962-ACF5-81FB2204E580}"/>
              </a:ext>
            </a:extLst>
          </p:cNvPr>
          <p:cNvSpPr txBox="1">
            <a:spLocks/>
          </p:cNvSpPr>
          <p:nvPr/>
        </p:nvSpPr>
        <p:spPr>
          <a:xfrm>
            <a:off x="4189863" y="3207224"/>
            <a:ext cx="3671247" cy="334819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2900" lvl="1" indent="-342900">
              <a:spcBef>
                <a:spcPts val="1800"/>
              </a:spcBef>
              <a:buClr>
                <a:schemeClr val="accent2">
                  <a:lumMod val="75000"/>
                </a:schemeClr>
              </a:buClr>
              <a:buFont typeface="Arial" panose="020B0604020202020204" pitchFamily="34" charset="0"/>
              <a:buChar char="•"/>
            </a:pPr>
            <a:r>
              <a:rPr lang="en-US" dirty="0" smtClean="0"/>
              <a:t>$</a:t>
            </a:r>
            <a:r>
              <a:rPr lang="en-US" dirty="0"/>
              <a:t>900 Billion nationally (2020 </a:t>
            </a:r>
            <a:r>
              <a:rPr lang="en-US" dirty="0" smtClean="0"/>
              <a:t>estimate)</a:t>
            </a:r>
            <a:endParaRPr lang="en-US" dirty="0"/>
          </a:p>
          <a:p>
            <a:pPr marL="342900" lvl="1" indent="-342900">
              <a:spcBef>
                <a:spcPts val="1800"/>
              </a:spcBef>
              <a:buClr>
                <a:schemeClr val="accent2">
                  <a:lumMod val="75000"/>
                </a:schemeClr>
              </a:buClr>
              <a:buFont typeface="Arial" panose="020B0604020202020204" pitchFamily="34" charset="0"/>
              <a:buChar char="•"/>
            </a:pPr>
            <a:r>
              <a:rPr lang="en-US" dirty="0"/>
              <a:t>Washington State receives $14B federal funds annual</a:t>
            </a:r>
          </a:p>
          <a:p>
            <a:pPr>
              <a:spcBef>
                <a:spcPts val="1800"/>
              </a:spcBef>
              <a:buClr>
                <a:schemeClr val="accent2">
                  <a:lumMod val="75000"/>
                </a:schemeClr>
              </a:buClr>
              <a:buFont typeface="Arial" panose="020B0604020202020204" pitchFamily="34" charset="0"/>
              <a:buChar char="•"/>
            </a:pPr>
            <a:endParaRPr lang="en-US" sz="2200" dirty="0"/>
          </a:p>
        </p:txBody>
      </p:sp>
      <p:sp>
        <p:nvSpPr>
          <p:cNvPr id="7" name="Content Placeholder 2">
            <a:extLst>
              <a:ext uri="{FF2B5EF4-FFF2-40B4-BE49-F238E27FC236}">
                <a16:creationId xmlns="" xmlns:a16="http://schemas.microsoft.com/office/drawing/2014/main" id="{D11054B3-4F43-42EB-8A40-6819BBBA5BDD}"/>
              </a:ext>
            </a:extLst>
          </p:cNvPr>
          <p:cNvSpPr txBox="1">
            <a:spLocks/>
          </p:cNvSpPr>
          <p:nvPr/>
        </p:nvSpPr>
        <p:spPr>
          <a:xfrm>
            <a:off x="8461612" y="3207224"/>
            <a:ext cx="3188965" cy="334819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2900" lvl="1" indent="-342900">
              <a:spcBef>
                <a:spcPts val="1800"/>
              </a:spcBef>
              <a:buClr>
                <a:schemeClr val="accent2">
                  <a:lumMod val="75000"/>
                </a:schemeClr>
              </a:buClr>
              <a:buFont typeface="Arial" panose="020B0604020202020204" pitchFamily="34" charset="0"/>
              <a:buChar char="•"/>
            </a:pPr>
            <a:r>
              <a:rPr lang="en-US" dirty="0"/>
              <a:t>Businesses </a:t>
            </a:r>
          </a:p>
          <a:p>
            <a:pPr marL="342900" lvl="1" indent="-342900">
              <a:spcBef>
                <a:spcPts val="1800"/>
              </a:spcBef>
              <a:buClr>
                <a:schemeClr val="accent2">
                  <a:lumMod val="75000"/>
                </a:schemeClr>
              </a:buClr>
              <a:buFont typeface="Arial" panose="020B0604020202020204" pitchFamily="34" charset="0"/>
              <a:buChar char="•"/>
            </a:pPr>
            <a:r>
              <a:rPr lang="en-US" dirty="0"/>
              <a:t>Nonprofits </a:t>
            </a:r>
          </a:p>
          <a:p>
            <a:pPr marL="342900" lvl="1" indent="-342900">
              <a:spcBef>
                <a:spcPts val="1800"/>
              </a:spcBef>
              <a:buClr>
                <a:schemeClr val="accent2">
                  <a:lumMod val="75000"/>
                </a:schemeClr>
              </a:buClr>
              <a:buFont typeface="Arial" panose="020B0604020202020204" pitchFamily="34" charset="0"/>
              <a:buChar char="•"/>
            </a:pPr>
            <a:r>
              <a:rPr lang="en-US" dirty="0"/>
              <a:t>Universities</a:t>
            </a:r>
          </a:p>
        </p:txBody>
      </p:sp>
      <p:sp>
        <p:nvSpPr>
          <p:cNvPr id="8" name="Rectangle 7">
            <a:extLst>
              <a:ext uri="{FF2B5EF4-FFF2-40B4-BE49-F238E27FC236}">
                <a16:creationId xmlns="" xmlns:a16="http://schemas.microsoft.com/office/drawing/2014/main" id="{F9900349-CCE4-442E-8EE8-BFE6C8C5350F}"/>
              </a:ext>
            </a:extLst>
          </p:cNvPr>
          <p:cNvSpPr/>
          <p:nvPr/>
        </p:nvSpPr>
        <p:spPr>
          <a:xfrm>
            <a:off x="732368" y="2091349"/>
            <a:ext cx="3116301"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Allocates representation</a:t>
            </a:r>
          </a:p>
        </p:txBody>
      </p:sp>
      <p:sp>
        <p:nvSpPr>
          <p:cNvPr id="9" name="Rectangle 8">
            <a:extLst>
              <a:ext uri="{FF2B5EF4-FFF2-40B4-BE49-F238E27FC236}">
                <a16:creationId xmlns="" xmlns:a16="http://schemas.microsoft.com/office/drawing/2014/main" id="{323B9978-503C-4321-A54A-AC0712179CBA}"/>
              </a:ext>
            </a:extLst>
          </p:cNvPr>
          <p:cNvSpPr/>
          <p:nvPr/>
        </p:nvSpPr>
        <p:spPr>
          <a:xfrm>
            <a:off x="4005556" y="2091349"/>
            <a:ext cx="4130786"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smtClean="0">
                <a:solidFill>
                  <a:schemeClr val="bg1"/>
                </a:solidFill>
              </a:rPr>
              <a:t>Allocates</a:t>
            </a:r>
            <a:r>
              <a:rPr lang="en-US" sz="2400" b="1" dirty="0" smtClean="0">
                <a:solidFill>
                  <a:schemeClr val="bg1"/>
                </a:solidFill>
              </a:rPr>
              <a:t> Billions </a:t>
            </a:r>
          </a:p>
          <a:p>
            <a:pPr algn="ctr">
              <a:lnSpc>
                <a:spcPct val="90000"/>
              </a:lnSpc>
            </a:pPr>
            <a:r>
              <a:rPr lang="en-US" sz="2400" dirty="0" smtClean="0">
                <a:solidFill>
                  <a:schemeClr val="bg1"/>
                </a:solidFill>
              </a:rPr>
              <a:t>in </a:t>
            </a:r>
            <a:r>
              <a:rPr lang="en-US" sz="2400" dirty="0">
                <a:solidFill>
                  <a:schemeClr val="bg1"/>
                </a:solidFill>
              </a:rPr>
              <a:t>federal programs </a:t>
            </a:r>
          </a:p>
        </p:txBody>
      </p:sp>
      <p:sp>
        <p:nvSpPr>
          <p:cNvPr id="10" name="Rectangle 9">
            <a:extLst>
              <a:ext uri="{FF2B5EF4-FFF2-40B4-BE49-F238E27FC236}">
                <a16:creationId xmlns="" xmlns:a16="http://schemas.microsoft.com/office/drawing/2014/main" id="{2A910470-5DDA-48F9-81D3-DC49E1A1A77F}"/>
              </a:ext>
            </a:extLst>
          </p:cNvPr>
          <p:cNvSpPr/>
          <p:nvPr/>
        </p:nvSpPr>
        <p:spPr>
          <a:xfrm>
            <a:off x="8293228" y="2091349"/>
            <a:ext cx="3357349"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Guides research and critical questions</a:t>
            </a:r>
          </a:p>
        </p:txBody>
      </p:sp>
    </p:spTree>
    <p:extLst>
      <p:ext uri="{BB962C8B-B14F-4D97-AF65-F5344CB8AC3E}">
        <p14:creationId xmlns:p14="http://schemas.microsoft.com/office/powerpoint/2010/main" val="5790512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Breez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eez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83482</TotalTime>
  <Words>3407</Words>
  <Application>Microsoft Macintosh PowerPoint</Application>
  <PresentationFormat>Widescreen</PresentationFormat>
  <Paragraphs>658</Paragraphs>
  <Slides>67</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Calibri</vt:lpstr>
      <vt:lpstr>Garamond</vt:lpstr>
      <vt:lpstr>Myriad Pro</vt:lpstr>
      <vt:lpstr>News Gothic MT</vt:lpstr>
      <vt:lpstr>Times New Roman</vt:lpstr>
      <vt:lpstr>Wingdings 2</vt:lpstr>
      <vt:lpstr>Arial</vt:lpstr>
      <vt:lpstr>2_Breeze</vt:lpstr>
      <vt:lpstr>Breeze</vt:lpstr>
      <vt:lpstr>PowerPoint Presentation</vt:lpstr>
      <vt:lpstr>PowerPoint Presentation</vt:lpstr>
      <vt:lpstr>Redistricting Reform</vt:lpstr>
      <vt:lpstr>Citizen Action</vt:lpstr>
      <vt:lpstr>Many Maps, One Voice</vt:lpstr>
      <vt:lpstr>Centennial Grants Program</vt:lpstr>
      <vt:lpstr>2020  CENSUS  Outreach </vt:lpstr>
      <vt:lpstr>PowerPoint Presentation</vt:lpstr>
      <vt:lpstr>Why is the Census Important?</vt:lpstr>
      <vt:lpstr>Citizenship Question </vt:lpstr>
      <vt:lpstr>Census will NOT keep my answer Confidential</vt:lpstr>
      <vt:lpstr>You Can’t  Unring a Bell</vt:lpstr>
      <vt:lpstr>Census Outreach Funding</vt:lpstr>
      <vt:lpstr>Hard to Count: Washington</vt:lpstr>
      <vt:lpstr>Framework for Hard-to-Count</vt:lpstr>
      <vt:lpstr>Outreach Communications Tips</vt:lpstr>
      <vt:lpstr>PowerPoint Presentation</vt:lpstr>
      <vt:lpstr>Complete Count Committees</vt:lpstr>
      <vt:lpstr>Goal: Statewide Coverage</vt:lpstr>
      <vt:lpstr>PowerPoint Presentation</vt:lpstr>
      <vt:lpstr>Census Actions</vt:lpstr>
      <vt:lpstr>2020 REDISTRICTING REFORM BILLS</vt:lpstr>
      <vt:lpstr>2019 Bills</vt:lpstr>
      <vt:lpstr>WA State Prisons</vt:lpstr>
      <vt:lpstr>Proposed Changes</vt:lpstr>
      <vt:lpstr>Proposed 2020 Changes</vt:lpstr>
      <vt:lpstr>WA Legislative Districts</vt:lpstr>
      <vt:lpstr>Proposed 2020 Changes</vt:lpstr>
      <vt:lpstr>Washington State Redistricting Rules</vt:lpstr>
      <vt:lpstr>Proposed 2020 Changes</vt:lpstr>
      <vt:lpstr>2021 Influence  COMMISSIONER Selection</vt:lpstr>
      <vt:lpstr>Commission Timeline</vt:lpstr>
      <vt:lpstr>WA Redistricting Commission</vt:lpstr>
      <vt:lpstr>2021 Redistricting Commission</vt:lpstr>
      <vt:lpstr>Redistricting  TESTIFY School</vt:lpstr>
      <vt:lpstr>Commissioners’ Feedback</vt:lpstr>
      <vt:lpstr>Communities of Interest</vt:lpstr>
      <vt:lpstr>PowerPoint Presentation</vt:lpstr>
      <vt:lpstr>Drawing 2021 MAPS</vt:lpstr>
      <vt:lpstr>Redistricting Committee 1965</vt:lpstr>
      <vt:lpstr>Redistricting Software</vt:lpstr>
      <vt:lpstr>Complex model, quick results</vt:lpstr>
      <vt:lpstr>Data Lenses</vt:lpstr>
      <vt:lpstr>WA Hispanic Population 2017</vt:lpstr>
      <vt:lpstr>PowerPoint Presentation</vt:lpstr>
      <vt:lpstr>PowerPoint Presentation</vt:lpstr>
      <vt:lpstr>Water Resources Inventory Areas</vt:lpstr>
      <vt:lpstr>Redistricting Philosophy</vt:lpstr>
      <vt:lpstr>Congressional District Competitiveness</vt:lpstr>
      <vt:lpstr>WA Congressional Districts</vt:lpstr>
      <vt:lpstr>2031  COMMISSION  STRUCTURE</vt:lpstr>
      <vt:lpstr>GOALS</vt:lpstr>
      <vt:lpstr>2011 WA Redistricting Commission </vt:lpstr>
      <vt:lpstr>Commission Size</vt:lpstr>
      <vt:lpstr>Additional Members</vt:lpstr>
      <vt:lpstr>Commission Voting</vt:lpstr>
      <vt:lpstr>California Commission</vt:lpstr>
      <vt:lpstr>2031 WA Redistricting Commission </vt:lpstr>
      <vt:lpstr>PowerPoint Presentation</vt:lpstr>
      <vt:lpstr>Many Maps, One Voice</vt:lpstr>
      <vt:lpstr>Centennial Grants Program</vt:lpstr>
      <vt:lpstr>Forum Grant</vt:lpstr>
      <vt:lpstr>WA Redistricting Actions</vt:lpstr>
      <vt:lpstr>COUNTDOWN</vt:lpstr>
      <vt:lpstr>Questions</vt:lpstr>
      <vt:lpstr>Government  only works   if we participate</vt:lpstr>
      <vt:lpstr>Contact ME</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Redistricting &amp; Reapportionment</dc:title>
  <dc:creator>Alison D McCaffree</dc:creator>
  <cp:lastModifiedBy>Alison McCaffree</cp:lastModifiedBy>
  <cp:revision>722</cp:revision>
  <cp:lastPrinted>2019-01-30T20:55:47Z</cp:lastPrinted>
  <dcterms:created xsi:type="dcterms:W3CDTF">2017-03-26T03:48:24Z</dcterms:created>
  <dcterms:modified xsi:type="dcterms:W3CDTF">2019-06-09T22:02:11Z</dcterms:modified>
</cp:coreProperties>
</file>